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</p:sldIdLst>
  <p:sldSz cy="5143500" cx="9144000"/>
  <p:notesSz cx="6858000" cy="9144000"/>
  <p:embeddedFontLst>
    <p:embeddedFont>
      <p:font typeface="Sniglet"/>
      <p:regular r:id="rId59"/>
    </p:embeddedFont>
    <p:embeddedFont>
      <p:font typeface="Lobster"/>
      <p:regular r:id="rId60"/>
    </p:embeddedFont>
    <p:embeddedFont>
      <p:font typeface="Source Code Pro"/>
      <p:regular r:id="rId61"/>
      <p:bold r:id="rId62"/>
    </p:embeddedFont>
    <p:embeddedFont>
      <p:font typeface="Handlee"/>
      <p:regular r:id="rId63"/>
    </p:embeddedFont>
    <p:embeddedFont>
      <p:font typeface="Questrial"/>
      <p:regular r:id="rId64"/>
    </p:embeddedFont>
    <p:embeddedFont>
      <p:font typeface="Patrick Hand SC"/>
      <p:regular r:id="rId6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font" Target="fonts/SourceCodePro-bold.fntdata"/><Relationship Id="rId61" Type="http://schemas.openxmlformats.org/officeDocument/2006/relationships/font" Target="fonts/SourceCodePro-regular.fntdata"/><Relationship Id="rId20" Type="http://schemas.openxmlformats.org/officeDocument/2006/relationships/slide" Target="slides/slide16.xml"/><Relationship Id="rId64" Type="http://schemas.openxmlformats.org/officeDocument/2006/relationships/font" Target="fonts/Questrial-regular.fntdata"/><Relationship Id="rId63" Type="http://schemas.openxmlformats.org/officeDocument/2006/relationships/font" Target="fonts/Handlee-regular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65" Type="http://schemas.openxmlformats.org/officeDocument/2006/relationships/font" Target="fonts/PatrickHandSC-regular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font" Target="fonts/Lobster-regular.fntdata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font" Target="fonts/Sniglet-regular.fntdata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/>
              <a:t>We need to research who exactly to contact for special pin for this perhaps human resources</a:t>
            </a:r>
          </a:p>
        </p:txBody>
      </p:sp>
      <p:sp>
        <p:nvSpPr>
          <p:cNvPr id="251" name="Shape 25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/>
              <a:t>Add the issues about explorer only and id is actually social, how to retrieve password(myrps)NEW SLIDE NEEDED , citrix factor, </a:t>
            </a:r>
          </a:p>
        </p:txBody>
      </p:sp>
      <p:sp>
        <p:nvSpPr>
          <p:cNvPr id="271" name="Shape 27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Shape 28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3" name="Shape 30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Shape 32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/>
              <a:t>I have added a link to the rpstech page.  Just touch the rps icon at the top </a:t>
            </a:r>
          </a:p>
        </p:txBody>
      </p:sp>
      <p:sp>
        <p:nvSpPr>
          <p:cNvPr id="326" name="Shape 32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Shape 33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Shape 33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Shape 34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Shape 3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Shape 3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2" name="Shape 3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Shape 3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8" name="Shape 3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6" name="Shape 3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03" name="Shape 4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11" name="Shape 4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/>
              <a:t>Teachers can use the generic student code if they don’t want to set up their own account.  Otherwise teachers can create classes and have students join with their specific codes.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1" name="Shape 42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8" name="Shape 4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36" name="Shape 4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Shape 4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0" name="Shape 45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Shape 4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Shape 4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73" name="Shape 4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80" name="Shape 4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87" name="Shape 4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94" name="Shape 4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01" name="Shape 5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08" name="Shape 5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15" name="Shape 5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23" name="Shape 5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31" name="Shape 5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Shape 5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Shape 5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2" name="Shape 55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Shape 5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Shape 5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rectangle over Richmond Public Schools is a link to the website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TitleHD.png" id="12" name="Shape 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19" cy="514216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/>
          <p:nvPr>
            <p:ph type="ctrTitle"/>
          </p:nvPr>
        </p:nvSpPr>
        <p:spPr>
          <a:xfrm>
            <a:off x="2971799" y="1473200"/>
            <a:ext cx="5398295" cy="181609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2971799" y="3289300"/>
            <a:ext cx="5398295" cy="10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ctr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ctr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ctr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ctr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ctr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ctr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ctr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ctr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0" type="dt"/>
          </p:nvPr>
        </p:nvSpPr>
        <p:spPr>
          <a:xfrm>
            <a:off x="6699418" y="4402932"/>
            <a:ext cx="1200150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1" type="ftr"/>
          </p:nvPr>
        </p:nvSpPr>
        <p:spPr>
          <a:xfrm>
            <a:off x="2971799" y="4402932"/>
            <a:ext cx="3670468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7956718" y="4402932"/>
            <a:ext cx="413374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Source Code Pro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514350" y="457200"/>
            <a:ext cx="7598568" cy="1092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730252" y="1663700"/>
            <a:ext cx="3531790" cy="43219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1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1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2" type="body"/>
          </p:nvPr>
        </p:nvSpPr>
        <p:spPr>
          <a:xfrm>
            <a:off x="514350" y="2152650"/>
            <a:ext cx="3747691" cy="21907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8588" lvl="0" marL="214313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8112" lvl="1" marL="557213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7637" lvl="2" marL="900113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95454"/>
              <a:buFont typeface="Arial"/>
              <a:buChar char="•"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1437" lvl="3" marL="1157288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1437" lvl="4" marL="1500188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18859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2288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25717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29146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3" type="body"/>
          </p:nvPr>
        </p:nvSpPr>
        <p:spPr>
          <a:xfrm>
            <a:off x="4572003" y="1670050"/>
            <a:ext cx="3542109" cy="43219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1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1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4" type="body"/>
          </p:nvPr>
        </p:nvSpPr>
        <p:spPr>
          <a:xfrm>
            <a:off x="4367612" y="2152650"/>
            <a:ext cx="3746500" cy="21907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8588" lvl="0" marL="214313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8112" lvl="1" marL="557213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7637" lvl="2" marL="900113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95454"/>
              <a:buFont typeface="Arial"/>
              <a:buChar char="•"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1437" lvl="3" marL="1157288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1437" lvl="4" marL="1500188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18859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2288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25717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29146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6442244" y="4402932"/>
            <a:ext cx="1200150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514350" y="4402932"/>
            <a:ext cx="5870743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7699546" y="4402932"/>
            <a:ext cx="413374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Source Code Pro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74" name="Shape 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19" cy="514216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>
            <p:ph type="title"/>
          </p:nvPr>
        </p:nvSpPr>
        <p:spPr>
          <a:xfrm>
            <a:off x="514350" y="457200"/>
            <a:ext cx="7598568" cy="1092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6442244" y="4402932"/>
            <a:ext cx="1200150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514350" y="4402932"/>
            <a:ext cx="5870743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7699546" y="4402932"/>
            <a:ext cx="413374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Source Code Pro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80" name="Shape 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19" cy="514216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>
            <p:ph type="title"/>
          </p:nvPr>
        </p:nvSpPr>
        <p:spPr>
          <a:xfrm>
            <a:off x="514350" y="1555750"/>
            <a:ext cx="2760663" cy="10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486151" y="457200"/>
            <a:ext cx="462677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28588" lvl="0" marL="214313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8112" lvl="1" marL="557213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7637" lvl="2" marL="900113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95454"/>
              <a:buFont typeface="Arial"/>
              <a:buChar char="•"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1437" lvl="3" marL="1157288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1437" lvl="4" marL="1500188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18859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2288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25717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29146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2" type="body"/>
          </p:nvPr>
        </p:nvSpPr>
        <p:spPr>
          <a:xfrm>
            <a:off x="514350" y="2584450"/>
            <a:ext cx="2760663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>
            <a:off x="6442244" y="4402932"/>
            <a:ext cx="1200150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>
            <a:off x="514350" y="4402932"/>
            <a:ext cx="5870743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7699546" y="4402932"/>
            <a:ext cx="413374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Source Code Pro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88" name="Shape 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19" cy="514216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>
            <p:ph type="title"/>
          </p:nvPr>
        </p:nvSpPr>
        <p:spPr>
          <a:xfrm>
            <a:off x="514350" y="1200150"/>
            <a:ext cx="4623489" cy="10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0" name="Shape 90"/>
          <p:cNvSpPr/>
          <p:nvPr>
            <p:ph idx="2" type="pic"/>
          </p:nvPr>
        </p:nvSpPr>
        <p:spPr>
          <a:xfrm>
            <a:off x="5652189" y="685800"/>
            <a:ext cx="2460730" cy="3429000"/>
          </a:xfrm>
          <a:prstGeom prst="roundRect">
            <a:avLst>
              <a:gd fmla="val 42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514350" y="2228850"/>
            <a:ext cx="462348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0" type="dt"/>
          </p:nvPr>
        </p:nvSpPr>
        <p:spPr>
          <a:xfrm>
            <a:off x="6442244" y="4402932"/>
            <a:ext cx="1200150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1" type="ftr"/>
          </p:nvPr>
        </p:nvSpPr>
        <p:spPr>
          <a:xfrm>
            <a:off x="514350" y="4402932"/>
            <a:ext cx="5870743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7699546" y="4402932"/>
            <a:ext cx="413374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Source Code Pro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anoramic Picture with Caption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96" name="Shape 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19" cy="514216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>
            <p:ph type="title"/>
          </p:nvPr>
        </p:nvSpPr>
        <p:spPr>
          <a:xfrm>
            <a:off x="514350" y="3549648"/>
            <a:ext cx="7598570" cy="42505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8" name="Shape 98"/>
          <p:cNvSpPr/>
          <p:nvPr>
            <p:ph idx="2" type="pic"/>
          </p:nvPr>
        </p:nvSpPr>
        <p:spPr>
          <a:xfrm>
            <a:off x="1028700" y="699083"/>
            <a:ext cx="6569869" cy="2373731"/>
          </a:xfrm>
          <a:prstGeom prst="roundRect">
            <a:avLst>
              <a:gd fmla="val 43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514350" y="3974701"/>
            <a:ext cx="7598570" cy="3702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0" type="dt"/>
          </p:nvPr>
        </p:nvSpPr>
        <p:spPr>
          <a:xfrm>
            <a:off x="6442244" y="4402932"/>
            <a:ext cx="1200150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1" type="ftr"/>
          </p:nvPr>
        </p:nvSpPr>
        <p:spPr>
          <a:xfrm>
            <a:off x="514350" y="4402932"/>
            <a:ext cx="5870743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7699546" y="4402932"/>
            <a:ext cx="413374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Source Code Pro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 with Caption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04" name="Shape 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19" cy="514216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7678400" y="2057400"/>
            <a:ext cx="457200" cy="43858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366206" y="617502"/>
            <a:ext cx="457200" cy="43858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07" name="Shape 107"/>
          <p:cNvSpPr txBox="1"/>
          <p:nvPr>
            <p:ph type="title"/>
          </p:nvPr>
        </p:nvSpPr>
        <p:spPr>
          <a:xfrm>
            <a:off x="744200" y="457200"/>
            <a:ext cx="7162799" cy="20573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823405" y="2514600"/>
            <a:ext cx="7004387" cy="285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18859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2288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25717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29146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2" type="body"/>
          </p:nvPr>
        </p:nvSpPr>
        <p:spPr>
          <a:xfrm>
            <a:off x="515599" y="3257550"/>
            <a:ext cx="7614274" cy="1085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6442244" y="4402932"/>
            <a:ext cx="1200150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514350" y="4402932"/>
            <a:ext cx="5870743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7699546" y="4402932"/>
            <a:ext cx="413374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Source Code Pro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Name Card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14" name="Shape 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19" cy="514216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>
            <p:ph type="title"/>
          </p:nvPr>
        </p:nvSpPr>
        <p:spPr>
          <a:xfrm>
            <a:off x="514352" y="2481435"/>
            <a:ext cx="7598568" cy="1101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514350" y="3583035"/>
            <a:ext cx="759857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0" type="dt"/>
          </p:nvPr>
        </p:nvSpPr>
        <p:spPr>
          <a:xfrm>
            <a:off x="6442244" y="4402932"/>
            <a:ext cx="1200150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1" type="ftr"/>
          </p:nvPr>
        </p:nvSpPr>
        <p:spPr>
          <a:xfrm>
            <a:off x="514350" y="4402932"/>
            <a:ext cx="5870743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7699546" y="4402932"/>
            <a:ext cx="413374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Source Code Pro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 Name Card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21" name="Shape 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19" cy="514216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7678400" y="2057400"/>
            <a:ext cx="457200" cy="43858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366206" y="617502"/>
            <a:ext cx="457200" cy="43858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24" name="Shape 124"/>
          <p:cNvSpPr txBox="1"/>
          <p:nvPr>
            <p:ph type="title"/>
          </p:nvPr>
        </p:nvSpPr>
        <p:spPr>
          <a:xfrm>
            <a:off x="744200" y="457200"/>
            <a:ext cx="7162799" cy="20573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514350" y="2914650"/>
            <a:ext cx="7601577" cy="6667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214313" lvl="0" marL="214313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8112" lvl="1" marL="557213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7637" lvl="2" marL="900113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95454"/>
              <a:buFont typeface="Arial"/>
              <a:buChar char="•"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1437" lvl="3" marL="1157288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1437" lvl="4" marL="1500188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18859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2288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25717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29146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2" type="body"/>
          </p:nvPr>
        </p:nvSpPr>
        <p:spPr>
          <a:xfrm>
            <a:off x="514349" y="3581400"/>
            <a:ext cx="7601577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0" type="dt"/>
          </p:nvPr>
        </p:nvSpPr>
        <p:spPr>
          <a:xfrm>
            <a:off x="6442244" y="4402932"/>
            <a:ext cx="1200150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1" type="ftr"/>
          </p:nvPr>
        </p:nvSpPr>
        <p:spPr>
          <a:xfrm>
            <a:off x="514350" y="4402932"/>
            <a:ext cx="5870743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x="7699546" y="4402932"/>
            <a:ext cx="413374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Source Code Pro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rue or False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31" name="Shape 1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19" cy="514216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>
            <p:ph type="title"/>
          </p:nvPr>
        </p:nvSpPr>
        <p:spPr>
          <a:xfrm>
            <a:off x="514350" y="457200"/>
            <a:ext cx="7598570" cy="20573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514350" y="2628900"/>
            <a:ext cx="7598570" cy="6286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214313" lvl="0" marL="214313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8112" lvl="1" marL="557213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7637" lvl="2" marL="900113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95454"/>
              <a:buFont typeface="Arial"/>
              <a:buChar char="•"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1437" lvl="3" marL="1157288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1437" lvl="4" marL="1500188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18859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2288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25717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29146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2" type="body"/>
          </p:nvPr>
        </p:nvSpPr>
        <p:spPr>
          <a:xfrm>
            <a:off x="514350" y="3257550"/>
            <a:ext cx="7598570" cy="10858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0" type="dt"/>
          </p:nvPr>
        </p:nvSpPr>
        <p:spPr>
          <a:xfrm>
            <a:off x="6442244" y="4402932"/>
            <a:ext cx="1200150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1" type="ftr"/>
          </p:nvPr>
        </p:nvSpPr>
        <p:spPr>
          <a:xfrm>
            <a:off x="514350" y="4402932"/>
            <a:ext cx="5870743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2" type="sldNum"/>
          </p:nvPr>
        </p:nvSpPr>
        <p:spPr>
          <a:xfrm>
            <a:off x="7699546" y="4402932"/>
            <a:ext cx="413374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Source Code Pro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39" name="Shape 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19" cy="514216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>
            <p:ph idx="1" type="body"/>
          </p:nvPr>
        </p:nvSpPr>
        <p:spPr>
          <a:xfrm rot="5400000">
            <a:off x="2945210" y="-824308"/>
            <a:ext cx="2736850" cy="75985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8588" lvl="0" marL="214313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8112" lvl="1" marL="557213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7637" lvl="2" marL="900113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95454"/>
              <a:buFont typeface="Arial"/>
              <a:buChar char="•"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1437" lvl="3" marL="1157288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1437" lvl="4" marL="1500188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18859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2288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25717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29146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0" type="dt"/>
          </p:nvPr>
        </p:nvSpPr>
        <p:spPr>
          <a:xfrm>
            <a:off x="6442244" y="4402932"/>
            <a:ext cx="1200150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1" type="ftr"/>
          </p:nvPr>
        </p:nvSpPr>
        <p:spPr>
          <a:xfrm>
            <a:off x="514350" y="4402932"/>
            <a:ext cx="5870743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7699546" y="4402932"/>
            <a:ext cx="413374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Source Code Pro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  <p:sp>
        <p:nvSpPr>
          <p:cNvPr id="144" name="Shape 144"/>
          <p:cNvSpPr txBox="1"/>
          <p:nvPr>
            <p:ph type="title"/>
          </p:nvPr>
        </p:nvSpPr>
        <p:spPr>
          <a:xfrm>
            <a:off x="514350" y="457200"/>
            <a:ext cx="7598568" cy="1092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9" name="Shape 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19" cy="514216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0"/>
          <p:cNvSpPr txBox="1"/>
          <p:nvPr>
            <p:ph idx="10" type="dt"/>
          </p:nvPr>
        </p:nvSpPr>
        <p:spPr>
          <a:xfrm>
            <a:off x="6442244" y="4402932"/>
            <a:ext cx="1200150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514350" y="4402932"/>
            <a:ext cx="5870743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7699546" y="4402932"/>
            <a:ext cx="413374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46" name="Shape 1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19" cy="514216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>
            <p:ph type="title"/>
          </p:nvPr>
        </p:nvSpPr>
        <p:spPr>
          <a:xfrm rot="5400000">
            <a:off x="5360362" y="1590843"/>
            <a:ext cx="3886201" cy="16189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 rot="5400000">
            <a:off x="1508293" y="-536743"/>
            <a:ext cx="3886200" cy="58740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8588" lvl="0" marL="214313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8112" lvl="1" marL="557213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7637" lvl="2" marL="900113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95454"/>
              <a:buFont typeface="Arial"/>
              <a:buChar char="•"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1437" lvl="3" marL="1157288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1437" lvl="4" marL="1500188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18859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2288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25717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29146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0" type="dt"/>
          </p:nvPr>
        </p:nvSpPr>
        <p:spPr>
          <a:xfrm>
            <a:off x="6442244" y="4402932"/>
            <a:ext cx="1200150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1" type="ftr"/>
          </p:nvPr>
        </p:nvSpPr>
        <p:spPr>
          <a:xfrm>
            <a:off x="514350" y="4402932"/>
            <a:ext cx="5870743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2" type="sldNum"/>
          </p:nvPr>
        </p:nvSpPr>
        <p:spPr>
          <a:xfrm>
            <a:off x="7699546" y="4402932"/>
            <a:ext cx="413374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Source Code Pro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8588" lvl="0" marL="214313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8112" lvl="1" marL="557213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7637" lvl="2" marL="900113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95454"/>
              <a:buFont typeface="Arial"/>
              <a:buChar char="•"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1437" lvl="3" marL="1157288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1437" lvl="4" marL="1500188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18859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2288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25717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29146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228675"/>
            <a:ext cx="3999899" cy="334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5413" lvl="0" marL="214313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8112" lvl="1" marL="557213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38112" lvl="2" marL="900113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2387" lvl="3" marL="1157288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2387" lvl="4" marL="1500188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5250" lvl="5" marL="18859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95250" lvl="6" marL="22288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95250" lvl="7" marL="25717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95250" lvl="8" marL="29146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4832400" y="1228675"/>
            <a:ext cx="3999899" cy="334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5413" lvl="0" marL="214313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8112" lvl="1" marL="557213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38112" lvl="2" marL="900113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2387" lvl="3" marL="1157288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2387" lvl="4" marL="1500188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5250" lvl="5" marL="18859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95250" lvl="6" marL="22288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95250" lvl="7" marL="25717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95250" lvl="8" marL="29146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1_Section 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2802750" y="802500"/>
            <a:ext cx="3538499" cy="3538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4800" u="none" cap="none" strike="noStrike">
                <a:solidFill>
                  <a:schemeClr val="lt2"/>
                </a:solidFill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4800" u="none" cap="none" strike="noStrike">
                <a:solidFill>
                  <a:schemeClr val="lt2"/>
                </a:solidFill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4800" u="none" cap="none" strike="noStrike">
                <a:solidFill>
                  <a:schemeClr val="lt2"/>
                </a:solidFill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4800" u="none" cap="none" strike="noStrike">
                <a:solidFill>
                  <a:schemeClr val="lt2"/>
                </a:solidFill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4800" u="none" cap="none" strike="noStrike">
                <a:solidFill>
                  <a:schemeClr val="lt2"/>
                </a:solidFill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4800" u="none" cap="none" strike="noStrike">
                <a:solidFill>
                  <a:schemeClr val="lt2"/>
                </a:solidFill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4800" u="none" cap="none" strike="noStrike">
                <a:solidFill>
                  <a:schemeClr val="lt2"/>
                </a:solidFill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4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a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36" name="Shape 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19" cy="514216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>
            <p:ph type="title"/>
          </p:nvPr>
        </p:nvSpPr>
        <p:spPr>
          <a:xfrm>
            <a:off x="514350" y="457200"/>
            <a:ext cx="7598570" cy="23431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514350" y="3257550"/>
            <a:ext cx="7598570" cy="1085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6442244" y="4402932"/>
            <a:ext cx="1200150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514350" y="4402932"/>
            <a:ext cx="5870743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7699546" y="4402932"/>
            <a:ext cx="413374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Source Code Pro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43" name="Shape 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19" cy="514216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 txBox="1"/>
          <p:nvPr>
            <p:ph type="title"/>
          </p:nvPr>
        </p:nvSpPr>
        <p:spPr>
          <a:xfrm>
            <a:off x="514350" y="457200"/>
            <a:ext cx="7598568" cy="1092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514350" y="1606550"/>
            <a:ext cx="7598568" cy="2736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28588" lvl="0" marL="214313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8112" lvl="1" marL="557213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7637" lvl="2" marL="900113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95454"/>
              <a:buFont typeface="Arial"/>
              <a:buChar char="•"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1437" lvl="3" marL="1157288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1437" lvl="4" marL="1500188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18859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2288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25717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29146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6442244" y="4402932"/>
            <a:ext cx="1200150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514350" y="4402932"/>
            <a:ext cx="5870743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7699546" y="4402932"/>
            <a:ext cx="413374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Source Code Pro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50" name="Shape 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19" cy="514216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 txBox="1"/>
          <p:nvPr>
            <p:ph type="title"/>
          </p:nvPr>
        </p:nvSpPr>
        <p:spPr>
          <a:xfrm>
            <a:off x="514350" y="2481435"/>
            <a:ext cx="7598570" cy="1101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514349" y="3583035"/>
            <a:ext cx="759857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6442244" y="4402932"/>
            <a:ext cx="1200150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514350" y="4402932"/>
            <a:ext cx="5870743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7699546" y="4402932"/>
            <a:ext cx="413374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Source Code Pro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57" name="Shape 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19" cy="514216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/>
          <p:nvPr>
            <p:ph type="title"/>
          </p:nvPr>
        </p:nvSpPr>
        <p:spPr>
          <a:xfrm>
            <a:off x="514350" y="457200"/>
            <a:ext cx="7598568" cy="1092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514350" y="1606550"/>
            <a:ext cx="3746500" cy="2736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28588" lvl="0" marL="214313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8112" lvl="1" marL="557213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7637" lvl="2" marL="900113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95454"/>
              <a:buFont typeface="Arial"/>
              <a:buChar char="•"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1437" lvl="3" marL="1157288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1437" lvl="4" marL="1500188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18859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2288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25717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29146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2" type="body"/>
          </p:nvPr>
        </p:nvSpPr>
        <p:spPr>
          <a:xfrm>
            <a:off x="4366421" y="1606550"/>
            <a:ext cx="3746498" cy="2736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28588" lvl="0" marL="214313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8112" lvl="1" marL="557213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7637" lvl="2" marL="900113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95454"/>
              <a:buFont typeface="Arial"/>
              <a:buChar char="•"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1437" lvl="3" marL="1157288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1437" lvl="4" marL="1500188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18859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2288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25717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29146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6442244" y="4402932"/>
            <a:ext cx="1200150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514350" y="4402932"/>
            <a:ext cx="5870743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7699546" y="4402932"/>
            <a:ext cx="413374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Source Code Pro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B1336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514350" y="457200"/>
            <a:ext cx="7598568" cy="1092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514350" y="1606550"/>
            <a:ext cx="7598568" cy="2736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28588" lvl="0" marL="214313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8112" lvl="1" marL="557213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7637" lvl="2" marL="900113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95454"/>
              <a:buFont typeface="Arial"/>
              <a:buChar char="•"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1437" lvl="3" marL="1157288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1437" lvl="4" marL="1500188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18859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2288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25717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2914650" marR="0" rtl="0" algn="l">
              <a:spcBef>
                <a:spcPts val="0"/>
              </a:spcBef>
              <a:spcAft>
                <a:spcPts val="75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6442244" y="4402932"/>
            <a:ext cx="1200150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514350" y="4402932"/>
            <a:ext cx="5870743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7699546" y="4402932"/>
            <a:ext cx="413374" cy="283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Source Code Pro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aspen.rvaschools.net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hyperlink" Target="https://ileadrps.skillport.com" TargetMode="External"/><Relationship Id="rId5" Type="http://schemas.openxmlformats.org/officeDocument/2006/relationships/hyperlink" Target="mailto:dbautis@rvaschools.net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Relationship Id="rId4" Type="http://schemas.openxmlformats.org/officeDocument/2006/relationships/hyperlink" Target="https://richmondps.eschool" TargetMode="External"/><Relationship Id="rId5" Type="http://schemas.openxmlformats.org/officeDocument/2006/relationships/hyperlink" Target="https://richmondps.eschool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5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Relationship Id="rId4" Type="http://schemas.openxmlformats.org/officeDocument/2006/relationships/image" Target="../media/image46.png"/><Relationship Id="rId5" Type="http://schemas.openxmlformats.org/officeDocument/2006/relationships/hyperlink" Target="https://cims-portal.rps.edu/employee/login.php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my.rps.edu/Portals/24/assets/pdfs/CIMS-Portal%20how%20to.pdf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image" Target="../media/image1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Relationship Id="rId4" Type="http://schemas.openxmlformats.org/officeDocument/2006/relationships/image" Target="../media/image21.jpg"/><Relationship Id="rId5" Type="http://schemas.openxmlformats.org/officeDocument/2006/relationships/image" Target="../media/image5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g"/><Relationship Id="rId4" Type="http://schemas.openxmlformats.org/officeDocument/2006/relationships/hyperlink" Target="http://www.rpstech.org/integration.html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2.jpg"/><Relationship Id="rId4" Type="http://schemas.openxmlformats.org/officeDocument/2006/relationships/hyperlink" Target="http://sithawenberg.weebly.com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rpstech.org/" TargetMode="External"/><Relationship Id="rId4" Type="http://schemas.openxmlformats.org/officeDocument/2006/relationships/image" Target="../media/image2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jpg"/><Relationship Id="rId4" Type="http://schemas.openxmlformats.org/officeDocument/2006/relationships/hyperlink" Target="http://www.rpstech.org/" TargetMode="External"/><Relationship Id="rId5" Type="http://schemas.openxmlformats.org/officeDocument/2006/relationships/image" Target="../media/image2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rpstech.org/" TargetMode="External"/><Relationship Id="rId4" Type="http://schemas.openxmlformats.org/officeDocument/2006/relationships/image" Target="../media/image2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jpg"/><Relationship Id="rId4" Type="http://schemas.openxmlformats.org/officeDocument/2006/relationships/image" Target="../media/image3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png"/><Relationship Id="rId4" Type="http://schemas.openxmlformats.org/officeDocument/2006/relationships/hyperlink" Target="clever.com/in/richmond" TargetMode="External"/><Relationship Id="rId5" Type="http://schemas.openxmlformats.org/officeDocument/2006/relationships/image" Target="../media/image3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richmondva-admin.mapnwea.org" TargetMode="External"/><Relationship Id="rId4" Type="http://schemas.openxmlformats.org/officeDocument/2006/relationships/image" Target="../media/image3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8.png"/><Relationship Id="rId4" Type="http://schemas.openxmlformats.org/officeDocument/2006/relationships/hyperlink" Target="http://www.discoveryeducation.com/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www.finditva.com/" TargetMode="External"/><Relationship Id="rId4" Type="http://schemas.openxmlformats.org/officeDocument/2006/relationships/image" Target="../media/image38.png"/><Relationship Id="rId5" Type="http://schemas.openxmlformats.org/officeDocument/2006/relationships/image" Target="../media/image3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www.flocabulary.com" TargetMode="External"/><Relationship Id="rId4" Type="http://schemas.openxmlformats.org/officeDocument/2006/relationships/hyperlink" Target="https://www.flocabulary.com/accounts/activation-process/richmond-city-pblc-schs-2/" TargetMode="External"/><Relationship Id="rId5" Type="http://schemas.openxmlformats.org/officeDocument/2006/relationships/hyperlink" Target="https://www.flocabulary.com/join-class/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://www.brainpop.com" TargetMode="External"/><Relationship Id="rId4" Type="http://schemas.openxmlformats.org/officeDocument/2006/relationships/image" Target="../media/image59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://infotrac.galegroup.com/itweb/va_s_123_0090?db=GVRL" TargetMode="External"/><Relationship Id="rId4" Type="http://schemas.openxmlformats.org/officeDocument/2006/relationships/image" Target="../media/image40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://www.emediava.org" TargetMode="External"/><Relationship Id="rId4" Type="http://schemas.openxmlformats.org/officeDocument/2006/relationships/hyperlink" Target="www.emediava.org" TargetMode="External"/><Relationship Id="rId5" Type="http://schemas.openxmlformats.org/officeDocument/2006/relationships/image" Target="../media/image4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://richmond.visualthesaurus.com" TargetMode="External"/><Relationship Id="rId4" Type="http://schemas.openxmlformats.org/officeDocument/2006/relationships/image" Target="../media/image41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://www.turnitin.com" TargetMode="External"/><Relationship Id="rId4" Type="http://schemas.openxmlformats.org/officeDocument/2006/relationships/image" Target="../media/image5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://www.noredink.com" TargetMode="Externa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://school.eb.com" TargetMode="External"/><Relationship Id="rId4" Type="http://schemas.openxmlformats.org/officeDocument/2006/relationships/image" Target="../media/image4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Relationship Id="rId3" Type="http://schemas.openxmlformats.org/officeDocument/2006/relationships/hyperlink" Target="http://quest.eb.com" TargetMode="External"/><Relationship Id="rId4" Type="http://schemas.openxmlformats.org/officeDocument/2006/relationships/hyperlink" Target="http://explorer.eb.com/" TargetMode="External"/><Relationship Id="rId5" Type="http://schemas.openxmlformats.org/officeDocument/2006/relationships/hyperlink" Target="http://spanish.eb.com/" TargetMode="External"/><Relationship Id="rId6" Type="http://schemas.openxmlformats.org/officeDocument/2006/relationships/image" Target="../media/image45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://www.finditva.com/" TargetMode="External"/><Relationship Id="rId4" Type="http://schemas.openxmlformats.org/officeDocument/2006/relationships/image" Target="../media/image4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://www.worldbookonline.com/wb/products?ed=all&amp;gr=Welcome+Richmond+City+School+District" TargetMode="External"/><Relationship Id="rId4" Type="http://schemas.openxmlformats.org/officeDocument/2006/relationships/image" Target="../media/image47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hyperlink" Target="http://my.rps.edu" TargetMode="External"/><Relationship Id="rId4" Type="http://schemas.openxmlformats.org/officeDocument/2006/relationships/image" Target="../media/image5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hyperlink" Target="http://blog.explorelearning.com/" TargetMode="External"/><Relationship Id="rId4" Type="http://schemas.openxmlformats.org/officeDocument/2006/relationships/image" Target="../media/image52.png"/><Relationship Id="rId5" Type="http://schemas.openxmlformats.org/officeDocument/2006/relationships/hyperlink" Target="http://www.explorelearning.com/register/QHT6NR9C" TargetMode="Externa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hyperlink" Target="http://richmondcity.edmodo.com" TargetMode="External"/><Relationship Id="rId4" Type="http://schemas.openxmlformats.org/officeDocument/2006/relationships/hyperlink" Target="http://richmondcity.edmodo.com" TargetMode="External"/><Relationship Id="rId5" Type="http://schemas.openxmlformats.org/officeDocument/2006/relationships/image" Target="../media/image57.jpg"/><Relationship Id="rId6" Type="http://schemas.openxmlformats.org/officeDocument/2006/relationships/image" Target="../media/image54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Relationship Id="rId3" Type="http://schemas.openxmlformats.org/officeDocument/2006/relationships/hyperlink" Target="http://newweb.richmond.k12.va.us/schools/elementary/holton.aspx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png"/><Relationship Id="rId4" Type="http://schemas.openxmlformats.org/officeDocument/2006/relationships/image" Target="../media/image03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5.png"/><Relationship Id="rId4" Type="http://schemas.openxmlformats.org/officeDocument/2006/relationships/image" Target="../media/image53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hyperlink" Target="http://sithawenberg.weebly.com/" TargetMode="External"/><Relationship Id="rId4" Type="http://schemas.openxmlformats.org/officeDocument/2006/relationships/hyperlink" Target="mailto:swenberg@rvaschools.net" TargetMode="Externa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hyperlink" Target="http://dlogo.weebly.com/" TargetMode="External"/><Relationship Id="rId4" Type="http://schemas.openxmlformats.org/officeDocument/2006/relationships/hyperlink" Target="http://guest.portaportal.com/dlogo1" TargetMode="Externa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hyperlink" Target="http://evansitrt.pbworks.com" TargetMode="External"/><Relationship Id="rId4" Type="http://schemas.openxmlformats.org/officeDocument/2006/relationships/hyperlink" Target="http://www.schoolrack.com/bevans" TargetMode="Externa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hyperlink" Target="http://rosenthal.pbworks.com/w/page/14860851/FrontPage" TargetMode="External"/><Relationship Id="rId4" Type="http://schemas.openxmlformats.org/officeDocument/2006/relationships/hyperlink" Target="http://guest.portaportal.com/mrosenthal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hyperlink" Target="http://www.rvaschools.net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9.png"/><Relationship Id="rId4" Type="http://schemas.openxmlformats.org/officeDocument/2006/relationships/hyperlink" Target="http://my.rps.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/>
        </p:nvSpPr>
        <p:spPr>
          <a:xfrm>
            <a:off x="2943850" y="1220545"/>
            <a:ext cx="5059500" cy="2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FFFFFF"/>
                </a:solidFill>
              </a:rPr>
              <a:t>New Teachers,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FFFFFF"/>
                </a:solidFill>
              </a:rPr>
              <a:t>Welcome to RPS!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rps new logo.png"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500" y="126699"/>
            <a:ext cx="2123574" cy="212357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768850" y="3214700"/>
            <a:ext cx="7472100" cy="16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Technology Survival Guide for Teachers New to RPS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3600" u="sng">
                <a:solidFill>
                  <a:schemeClr val="hlink"/>
                </a:solidFill>
                <a:hlinkClick r:id="rId3"/>
              </a:rPr>
              <a:t>https://aspen.rvaschools.net</a:t>
            </a:r>
          </a:p>
        </p:txBody>
      </p:sp>
      <p:pic>
        <p:nvPicPr>
          <p:cNvPr descr="Aspen.LoginScreen.PNG" id="231" name="Shape 2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9350" y="1177662"/>
            <a:ext cx="3619500" cy="3533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/>
          <p:nvPr/>
        </p:nvSpPr>
        <p:spPr>
          <a:xfrm>
            <a:off x="2128150" y="3243575"/>
            <a:ext cx="1001400" cy="29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2203525" y="2180700"/>
            <a:ext cx="1001400" cy="29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 txBox="1"/>
          <p:nvPr/>
        </p:nvSpPr>
        <p:spPr>
          <a:xfrm>
            <a:off x="311700" y="2038650"/>
            <a:ext cx="2345100" cy="5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Active Directory login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Ex. ssmith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181675" y="3015925"/>
            <a:ext cx="2345100" cy="5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Active Directory password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6" name="Shape 236"/>
          <p:cNvSpPr txBox="1"/>
          <p:nvPr/>
        </p:nvSpPr>
        <p:spPr>
          <a:xfrm>
            <a:off x="6870325" y="3534575"/>
            <a:ext cx="20229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Gradebook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Attendance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Referrals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/>
        </p:nvSpPr>
        <p:spPr>
          <a:xfrm>
            <a:off x="1393800" y="1196450"/>
            <a:ext cx="6352200" cy="21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  <p:pic>
        <p:nvPicPr>
          <p:cNvPr descr="ileadrps2.PNG"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6050" y="1112450"/>
            <a:ext cx="70104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/>
          <p:nvPr/>
        </p:nvSpPr>
        <p:spPr>
          <a:xfrm>
            <a:off x="1014700" y="279925"/>
            <a:ext cx="7313100" cy="6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3600" u="sng">
                <a:solidFill>
                  <a:schemeClr val="hlink"/>
                </a:solidFill>
                <a:hlinkClick r:id="rId4"/>
              </a:rPr>
              <a:t>https://ileadrps.skillport.com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1939850" y="3132300"/>
            <a:ext cx="22422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0000"/>
                </a:solidFill>
              </a:rPr>
              <a:t>RPS email address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4404625" y="2944025"/>
            <a:ext cx="4929600" cy="5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</a:rPr>
              <a:t>First time - rps123 (can be changed)</a:t>
            </a:r>
          </a:p>
        </p:txBody>
      </p:sp>
      <p:sp>
        <p:nvSpPr>
          <p:cNvPr id="246" name="Shape 246"/>
          <p:cNvSpPr/>
          <p:nvPr/>
        </p:nvSpPr>
        <p:spPr>
          <a:xfrm>
            <a:off x="2479025" y="3517425"/>
            <a:ext cx="239700" cy="4923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/>
          <p:nvPr/>
        </p:nvSpPr>
        <p:spPr>
          <a:xfrm rot="1882918">
            <a:off x="4358142" y="3379142"/>
            <a:ext cx="239658" cy="671021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 txBox="1"/>
          <p:nvPr/>
        </p:nvSpPr>
        <p:spPr>
          <a:xfrm>
            <a:off x="664700" y="4698475"/>
            <a:ext cx="6487200" cy="5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Contact Person:  Donald Bautista   </a:t>
            </a:r>
            <a:r>
              <a:rPr lang="en" sz="1800" u="sng">
                <a:solidFill>
                  <a:schemeClr val="lt1"/>
                </a:solidFill>
                <a:hlinkClick r:id="rId5"/>
              </a:rPr>
              <a:t>dbautis@rvaschools.net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Shape 2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375" y="1069525"/>
            <a:ext cx="9224400" cy="3961198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 txBox="1"/>
          <p:nvPr/>
        </p:nvSpPr>
        <p:spPr>
          <a:xfrm>
            <a:off x="-115475" y="146725"/>
            <a:ext cx="4558200" cy="922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Absence Reporting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x="4442725" y="73375"/>
            <a:ext cx="4701300" cy="1069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FFFFFF"/>
              </a:buClr>
              <a:buFont typeface="Arial"/>
              <a:buNone/>
            </a:pPr>
            <a:r>
              <a:t/>
            </a:r>
            <a:endParaRPr>
              <a:solidFill>
                <a:srgbClr val="FF00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https://richmondps.eschool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solutions.com/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6760025" y="2334150"/>
            <a:ext cx="2460000" cy="9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FF0000"/>
                </a:solidFill>
              </a:rPr>
              <a:t>First Time Users - Your user ID and password should be your 6-digit ID if that doesn’t work  Call Effie White 780-7787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341250" y="333850"/>
            <a:ext cx="8461500" cy="109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Citrix - how you will access RPS secure systems from home</a:t>
            </a:r>
          </a:p>
        </p:txBody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514350" y="1606550"/>
            <a:ext cx="7598700" cy="2736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63" name="Shape 2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675" y="1214776"/>
            <a:ext cx="7279975" cy="1807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1300" y="2665324"/>
            <a:ext cx="5151450" cy="23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/>
          <p:nvPr/>
        </p:nvSpPr>
        <p:spPr>
          <a:xfrm>
            <a:off x="6376950" y="1369125"/>
            <a:ext cx="1023900" cy="4812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 txBox="1"/>
          <p:nvPr/>
        </p:nvSpPr>
        <p:spPr>
          <a:xfrm>
            <a:off x="1875000" y="3268650"/>
            <a:ext cx="1776300" cy="16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At home, on your personal computer, follow these directions to the letter! </a:t>
            </a:r>
          </a:p>
        </p:txBody>
      </p:sp>
      <p:sp>
        <p:nvSpPr>
          <p:cNvPr id="267" name="Shape 267"/>
          <p:cNvSpPr/>
          <p:nvPr/>
        </p:nvSpPr>
        <p:spPr>
          <a:xfrm>
            <a:off x="3404325" y="3848375"/>
            <a:ext cx="1393800" cy="419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68" name="Shape 2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4349" y="3633534"/>
            <a:ext cx="1023900" cy="1010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Shape 2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50" y="1260550"/>
            <a:ext cx="9144000" cy="388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Shape 274"/>
          <p:cNvSpPr txBox="1"/>
          <p:nvPr/>
        </p:nvSpPr>
        <p:spPr>
          <a:xfrm>
            <a:off x="570900" y="10625"/>
            <a:ext cx="8002200" cy="9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Employee Portal = Payroll</a:t>
            </a:r>
          </a:p>
        </p:txBody>
      </p:sp>
      <p:sp>
        <p:nvSpPr>
          <p:cNvPr id="275" name="Shape 275"/>
          <p:cNvSpPr/>
          <p:nvPr/>
        </p:nvSpPr>
        <p:spPr>
          <a:xfrm>
            <a:off x="6918574" y="335449"/>
            <a:ext cx="2352024" cy="2390040"/>
          </a:xfrm>
          <a:prstGeom prst="irregularSeal1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6" name="Shape 276"/>
          <p:cNvPicPr preferRelativeResize="0"/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>
            <a:off x="7373725" y="989824"/>
            <a:ext cx="1441725" cy="1081299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Shape 277"/>
          <p:cNvSpPr/>
          <p:nvPr/>
        </p:nvSpPr>
        <p:spPr>
          <a:xfrm>
            <a:off x="4891925" y="4500575"/>
            <a:ext cx="1635300" cy="5031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/>
          <p:nvPr/>
        </p:nvSpPr>
        <p:spPr>
          <a:xfrm rot="-2510557">
            <a:off x="6247731" y="4151196"/>
            <a:ext cx="600821" cy="503085"/>
          </a:xfrm>
          <a:prstGeom prst="leftArrow">
            <a:avLst>
              <a:gd fmla="val 38888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 txBox="1"/>
          <p:nvPr/>
        </p:nvSpPr>
        <p:spPr>
          <a:xfrm>
            <a:off x="6666975" y="3717850"/>
            <a:ext cx="2148600" cy="6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800">
                <a:solidFill>
                  <a:srgbClr val="FF0000"/>
                </a:solidFill>
              </a:rPr>
              <a:t>First Time Users!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269125" y="678400"/>
            <a:ext cx="7104600" cy="8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u="sng">
                <a:solidFill>
                  <a:schemeClr val="hlink"/>
                </a:solidFill>
                <a:hlinkClick r:id="rId5"/>
              </a:rPr>
              <a:t>https://cims-portal.rps.edu/employee/login.php</a:t>
            </a: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/>
        </p:nvSpPr>
        <p:spPr>
          <a:xfrm>
            <a:off x="1156675" y="615250"/>
            <a:ext cx="6275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u="sng">
                <a:solidFill>
                  <a:schemeClr val="hlink"/>
                </a:solidFill>
                <a:hlinkClick r:id="rId3"/>
              </a:rPr>
              <a:t>How to Create an Account!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Shape 2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7000" y="2622375"/>
            <a:ext cx="1124972" cy="2175198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Shape 291"/>
          <p:cNvSpPr txBox="1"/>
          <p:nvPr/>
        </p:nvSpPr>
        <p:spPr>
          <a:xfrm>
            <a:off x="1161900" y="90075"/>
            <a:ext cx="6820200" cy="25322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Computer Problems?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Call 780-7880 option 1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the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RPS ICTS Service Desk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Shape 292"/>
          <p:cNvPicPr preferRelativeResize="0"/>
          <p:nvPr/>
        </p:nvPicPr>
        <p:blipFill rotWithShape="1">
          <a:blip r:embed="rId4">
            <a:alphaModFix amt="83000"/>
          </a:blip>
          <a:srcRect b="0" l="0" r="0" t="0"/>
          <a:stretch/>
        </p:blipFill>
        <p:spPr>
          <a:xfrm rot="-847632">
            <a:off x="647224" y="2473422"/>
            <a:ext cx="2185099" cy="2333699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1215525" y="292625"/>
            <a:ext cx="6482700" cy="7562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ICTS Service Desk handles: printer installations, password resets, hardware malfunctions, software installations, networking issues and general troubleshooting.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also email to create a service ticket: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servicedesk@rvaschools.net</a:t>
            </a:r>
          </a:p>
        </p:txBody>
      </p:sp>
      <p:pic>
        <p:nvPicPr>
          <p:cNvPr id="298" name="Shape 2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900" y="2455375"/>
            <a:ext cx="1363385" cy="103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Shape 2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1650" y="3130675"/>
            <a:ext cx="1551049" cy="103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Shape 3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98221" y="934150"/>
            <a:ext cx="1117922" cy="146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type="title"/>
          </p:nvPr>
        </p:nvSpPr>
        <p:spPr>
          <a:xfrm>
            <a:off x="441614" y="145473"/>
            <a:ext cx="7598570" cy="1070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 ITRT can help </a:t>
            </a:r>
          </a:p>
        </p:txBody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x="462395" y="1877724"/>
            <a:ext cx="7598570" cy="28886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236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Smartboard Hardware Issues</a:t>
            </a:r>
          </a:p>
          <a:p>
            <a:pPr indent="0" lvl="0" marL="0" marR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236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Creation and Execution of Smartboard Resources</a:t>
            </a:r>
          </a:p>
          <a:p>
            <a:pPr indent="0" lvl="0" marL="0" marR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236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Location and Integration of Online Resources</a:t>
            </a:r>
          </a:p>
          <a:p>
            <a:pPr indent="0" lvl="0" marL="0" marR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236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Collaboration for Integration</a:t>
            </a:r>
          </a:p>
          <a:p>
            <a:pPr indent="0" lvl="0" marL="0" marR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236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Training for Online Systems, Resources, and Equipment</a:t>
            </a:r>
          </a:p>
          <a:p>
            <a:pPr indent="0" lvl="0" marL="0" marR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236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Software questions and assistance</a:t>
            </a:r>
          </a:p>
          <a:p>
            <a:pPr indent="0" lvl="0" marL="0" marR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236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Online Testing Support</a:t>
            </a:r>
          </a:p>
          <a:p>
            <a:pPr indent="0" lvl="0" marL="0" marR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236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Shape 3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11571" y="65181"/>
            <a:ext cx="2653200" cy="17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Shape 308"/>
          <p:cNvSpPr txBox="1"/>
          <p:nvPr/>
        </p:nvSpPr>
        <p:spPr>
          <a:xfrm>
            <a:off x="6127950" y="4070425"/>
            <a:ext cx="2765400" cy="8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Have you met your ITRT yet?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Shape 3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2523" y="54975"/>
            <a:ext cx="370405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Shape 314"/>
          <p:cNvSpPr txBox="1"/>
          <p:nvPr>
            <p:ph type="ctrTitle"/>
          </p:nvPr>
        </p:nvSpPr>
        <p:spPr>
          <a:xfrm>
            <a:off x="601000" y="1466700"/>
            <a:ext cx="38994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Handlee"/>
              <a:buNone/>
            </a:pPr>
            <a:r>
              <a:rPr lang="en">
                <a:latin typeface="Handlee"/>
                <a:ea typeface="Handlee"/>
                <a:cs typeface="Handlee"/>
                <a:sym typeface="Handlee"/>
              </a:rPr>
              <a:t>CLASSROOM</a:t>
            </a:r>
            <a:r>
              <a:rPr b="0" i="0" lang="en" sz="3600" u="none" cap="none" strike="noStrike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rPr>
              <a:t> RESOURCES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3972975" y="5198475"/>
            <a:ext cx="326400" cy="20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Shape 316"/>
          <p:cNvSpPr txBox="1"/>
          <p:nvPr/>
        </p:nvSpPr>
        <p:spPr>
          <a:xfrm>
            <a:off x="5094200" y="2333300"/>
            <a:ext cx="3620700" cy="23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Technology Survival Guide for Teachers new to RPS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82225" y="3893900"/>
            <a:ext cx="6873900" cy="8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u="sng">
                <a:solidFill>
                  <a:schemeClr val="hlink"/>
                </a:solidFill>
                <a:hlinkClick r:id="rId4"/>
              </a:rPr>
              <a:t>sithawenberg.weebly.com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2523" y="54975"/>
            <a:ext cx="370405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>
            <p:ph type="ctrTitle"/>
          </p:nvPr>
        </p:nvSpPr>
        <p:spPr>
          <a:xfrm>
            <a:off x="-212475" y="1592500"/>
            <a:ext cx="52650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Handlee"/>
              <a:buNone/>
            </a:pPr>
            <a:r>
              <a:rPr lang="en">
                <a:latin typeface="Handlee"/>
                <a:ea typeface="Handlee"/>
                <a:cs typeface="Handlee"/>
                <a:sym typeface="Handlee"/>
              </a:rPr>
              <a:t>ADMINISTRATIVE</a:t>
            </a:r>
            <a:r>
              <a:rPr b="0" i="0" lang="en" sz="3600" u="none" cap="none" strike="noStrike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rPr>
              <a:t> RESOURCES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3972975" y="5198475"/>
            <a:ext cx="326400" cy="20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5094200" y="2487475"/>
            <a:ext cx="3620700" cy="23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Technology Survival Guide for Teachers new to RPS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/>
        </p:nvSpPr>
        <p:spPr>
          <a:xfrm>
            <a:off x="1797628" y="509579"/>
            <a:ext cx="51354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andlee"/>
              <a:buNone/>
            </a:pPr>
            <a:r>
              <a:rPr b="0" i="0" lang="en" sz="8000" u="sng" cap="none" strike="noStrike">
                <a:solidFill>
                  <a:schemeClr val="hlink"/>
                </a:solidFill>
                <a:latin typeface="Handlee"/>
                <a:ea typeface="Handlee"/>
                <a:cs typeface="Handlee"/>
                <a:sym typeface="Handlee"/>
                <a:hlinkClick r:id="rId3"/>
              </a:rPr>
              <a:t>rpstech.org</a:t>
            </a:r>
          </a:p>
        </p:txBody>
      </p:sp>
      <p:pic>
        <p:nvPicPr>
          <p:cNvPr id="323" name="Shape 3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8112" y="2149433"/>
            <a:ext cx="7523400" cy="2867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Shape 3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5182"/>
            <a:ext cx="9144000" cy="435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Shape 32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075" y="311503"/>
            <a:ext cx="747874" cy="5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Shape 3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279" y="1339703"/>
            <a:ext cx="7793663" cy="328545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335" name="Shape 335"/>
          <p:cNvSpPr txBox="1"/>
          <p:nvPr/>
        </p:nvSpPr>
        <p:spPr>
          <a:xfrm>
            <a:off x="393925" y="56275"/>
            <a:ext cx="7923600" cy="630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CPR = Curriculum  + Pacing Charts + Resources</a:t>
            </a:r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Shape 3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2744" y="569008"/>
            <a:ext cx="6720605" cy="4042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Shape 34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6025" y="319650"/>
            <a:ext cx="7666500" cy="4504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Shape 3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645" y="435935"/>
            <a:ext cx="7469706" cy="4133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lever.symbol.jpg" id="355" name="Shape 3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775" y="303775"/>
            <a:ext cx="2249525" cy="2249499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Shape 356"/>
          <p:cNvSpPr txBox="1"/>
          <p:nvPr/>
        </p:nvSpPr>
        <p:spPr>
          <a:xfrm>
            <a:off x="3046650" y="217425"/>
            <a:ext cx="5735400" cy="3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</a:rPr>
              <a:t>Clever is a single sign-in portal that will allow RPS teachers and students to access many learning applications using a single login and password.  Other links take you to sites where you may have to log on separately.</a:t>
            </a:r>
          </a:p>
        </p:txBody>
      </p:sp>
      <p:pic>
        <p:nvPicPr>
          <p:cNvPr id="357" name="Shape 3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5725" y="2622674"/>
            <a:ext cx="4059794" cy="224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lever.login.PNG" id="362" name="Shape 3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2687" y="1073100"/>
            <a:ext cx="6438624" cy="3589224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Shape 363"/>
          <p:cNvSpPr txBox="1"/>
          <p:nvPr/>
        </p:nvSpPr>
        <p:spPr>
          <a:xfrm>
            <a:off x="690725" y="209675"/>
            <a:ext cx="76473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3600" u="sng">
                <a:solidFill>
                  <a:schemeClr val="hlink"/>
                </a:solidFill>
                <a:hlinkClick r:id="rId4"/>
              </a:rPr>
              <a:t>clever.com/in/richmond</a:t>
            </a:r>
          </a:p>
        </p:txBody>
      </p:sp>
      <p:pic>
        <p:nvPicPr>
          <p:cNvPr id="364" name="Shape 3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047" y="4135422"/>
            <a:ext cx="5345949" cy="7887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365" name="Shape 365"/>
          <p:cNvSpPr/>
          <p:nvPr/>
        </p:nvSpPr>
        <p:spPr>
          <a:xfrm rot="1253866">
            <a:off x="965711" y="1810969"/>
            <a:ext cx="777120" cy="37023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6" name="Shape 366"/>
          <p:cNvSpPr txBox="1"/>
          <p:nvPr/>
        </p:nvSpPr>
        <p:spPr>
          <a:xfrm>
            <a:off x="234325" y="925175"/>
            <a:ext cx="1048500" cy="8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Use your gmail log in</a:t>
            </a:r>
          </a:p>
        </p:txBody>
      </p:sp>
      <p:sp>
        <p:nvSpPr>
          <p:cNvPr id="367" name="Shape 367"/>
          <p:cNvSpPr/>
          <p:nvPr/>
        </p:nvSpPr>
        <p:spPr>
          <a:xfrm>
            <a:off x="622150" y="2762925"/>
            <a:ext cx="858000" cy="13725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7289700" y="3293325"/>
            <a:ext cx="641400" cy="3453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9" name="Shape 369"/>
          <p:cNvSpPr txBox="1"/>
          <p:nvPr/>
        </p:nvSpPr>
        <p:spPr>
          <a:xfrm>
            <a:off x="7760700" y="2630800"/>
            <a:ext cx="1459500" cy="8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Available for K-2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>
            <p:ph type="title"/>
          </p:nvPr>
        </p:nvSpPr>
        <p:spPr>
          <a:xfrm>
            <a:off x="370000" y="626400"/>
            <a:ext cx="71541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Shape 375"/>
          <p:cNvSpPr txBox="1"/>
          <p:nvPr>
            <p:ph idx="1" type="body"/>
          </p:nvPr>
        </p:nvSpPr>
        <p:spPr>
          <a:xfrm>
            <a:off x="311700" y="939500"/>
            <a:ext cx="8520600" cy="36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Benchmark or 9-week testing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Teacher-made bi-weekly or unit tests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*** LDS is a great tool.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owerschool.PNG" id="376" name="Shape 3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950" y="223925"/>
            <a:ext cx="2894725" cy="715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SLOGIN.PNG" id="377" name="Shape 3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2600" y="2079750"/>
            <a:ext cx="3984049" cy="287872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Shape 378"/>
          <p:cNvSpPr/>
          <p:nvPr/>
        </p:nvSpPr>
        <p:spPr>
          <a:xfrm>
            <a:off x="4387525" y="4510200"/>
            <a:ext cx="941400" cy="39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>
            <p:ph type="title"/>
          </p:nvPr>
        </p:nvSpPr>
        <p:spPr>
          <a:xfrm>
            <a:off x="212400" y="209325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FFF00"/>
                </a:solidFill>
              </a:rPr>
              <a:t>NWEA-MAP</a:t>
            </a:r>
          </a:p>
        </p:txBody>
      </p:sp>
      <p:sp>
        <p:nvSpPr>
          <p:cNvPr id="384" name="Shape 384"/>
          <p:cNvSpPr txBox="1"/>
          <p:nvPr>
            <p:ph idx="1" type="body"/>
          </p:nvPr>
        </p:nvSpPr>
        <p:spPr>
          <a:xfrm>
            <a:off x="212400" y="8384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Grade levels for NWEA-MAP testing for RPS Student's’: </a:t>
            </a:r>
          </a:p>
          <a:p>
            <a:pPr indent="38735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Designed for grades k-12.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NWEA-MAP available test:</a:t>
            </a:r>
          </a:p>
          <a:p>
            <a:pPr indent="45720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Mathematics, language, general science, reading.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Teacher/Proctor log in:  </a:t>
            </a:r>
            <a:r>
              <a:rPr lang="en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https://richmondva-admin.mapnwea.org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Students log in using secure browser on desktop</a:t>
            </a:r>
          </a:p>
          <a:p>
            <a:pPr indent="-69850" lvl="0" mar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WEA.jpg" id="385" name="Shape 3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7375" y="1357000"/>
            <a:ext cx="1446225" cy="143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467249" y="87174"/>
            <a:ext cx="7692900" cy="1149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/>
              <a:t>Active Directory </a:t>
            </a:r>
            <a:r>
              <a:rPr lang="en" sz="4000"/>
              <a:t>Account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561450" y="1094800"/>
            <a:ext cx="7598700" cy="1884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0" lvl="0" marL="85725" rtl="0">
              <a:spcBef>
                <a:spcPts val="0"/>
              </a:spcBef>
              <a:buNone/>
            </a:pPr>
            <a:r>
              <a:rPr lang="en" sz="2400"/>
              <a:t>Credentials:</a:t>
            </a:r>
          </a:p>
          <a:p>
            <a:pPr indent="0" lvl="0" marL="85725" rtl="0">
              <a:spcBef>
                <a:spcPts val="0"/>
              </a:spcBef>
              <a:buNone/>
            </a:pPr>
            <a:r>
              <a:rPr lang="en" sz="2400"/>
              <a:t>Username:  Name before the @</a:t>
            </a:r>
          </a:p>
          <a:p>
            <a:pPr indent="0" lvl="0" marL="85725" rtl="0">
              <a:spcBef>
                <a:spcPts val="0"/>
              </a:spcBef>
              <a:buNone/>
            </a:pPr>
            <a:r>
              <a:rPr lang="en" sz="2400"/>
              <a:t>Password:  Must change every 90 days.  At least 8 characters: a capital letter, a number, a punctuation </a:t>
            </a:r>
          </a:p>
          <a:p>
            <a:pPr indent="0" lvl="0" marL="85725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descr="IMG_20170117_120832133.jpg"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7275" y="2592599"/>
            <a:ext cx="4403399" cy="247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330925" y="3200775"/>
            <a:ext cx="2353500" cy="15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You will use this to log on to a computer, for your email, and Aspen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/>
          <p:nvPr>
            <p:ph type="title"/>
          </p:nvPr>
        </p:nvSpPr>
        <p:spPr>
          <a:xfrm>
            <a:off x="457200" y="138828"/>
            <a:ext cx="687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Discovery Education</a:t>
            </a:r>
          </a:p>
        </p:txBody>
      </p:sp>
      <p:sp>
        <p:nvSpPr>
          <p:cNvPr id="391" name="Shape 391"/>
          <p:cNvSpPr txBox="1"/>
          <p:nvPr>
            <p:ph idx="1" type="body"/>
          </p:nvPr>
        </p:nvSpPr>
        <p:spPr>
          <a:xfrm>
            <a:off x="295450" y="1123950"/>
            <a:ext cx="8667300" cy="318827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See your LIbrarian or ITRT for passcode to set up your own account (different code for @ schl).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Stream or download videos, Use Lesson plans and clip art, Create a profile to save information.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</a:p>
        </p:txBody>
      </p:sp>
      <p:pic>
        <p:nvPicPr>
          <p:cNvPr id="392" name="Shape 3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5875" y="489200"/>
            <a:ext cx="3280800" cy="11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Shape 393"/>
          <p:cNvSpPr txBox="1"/>
          <p:nvPr/>
        </p:nvSpPr>
        <p:spPr>
          <a:xfrm>
            <a:off x="295450" y="996225"/>
            <a:ext cx="5107200" cy="5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http://www.discoveryeducation.com/</a:t>
            </a:r>
          </a:p>
        </p:txBody>
      </p:sp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>
            <p:ph type="title"/>
          </p:nvPr>
        </p:nvSpPr>
        <p:spPr>
          <a:xfrm>
            <a:off x="62603" y="101492"/>
            <a:ext cx="8520600" cy="56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2"/>
              </a:buClr>
              <a:buSzPct val="25000"/>
              <a:buFont typeface="Calibri"/>
              <a:buNone/>
            </a:pPr>
            <a:r>
              <a:rPr b="0" i="0" lang="en" sz="27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DISCOVERY EDUCATION CODES- Secondary</a:t>
            </a:r>
          </a:p>
        </p:txBody>
      </p:sp>
      <p:sp>
        <p:nvSpPr>
          <p:cNvPr id="399" name="Shape 399"/>
          <p:cNvSpPr txBox="1"/>
          <p:nvPr/>
        </p:nvSpPr>
        <p:spPr>
          <a:xfrm>
            <a:off x="444050" y="727750"/>
            <a:ext cx="3910200" cy="4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Binford  D959-6433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Boushall  0CFC-B24A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Brown  EE32-533E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Elkhardt  5586-1170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Henderson  9B89-E9D2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Hill  8F9B-66C2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MLK  D95A-C8C6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Thompson  9F28-1630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lt1"/>
                </a:solidFill>
              </a:rPr>
              <a:t>ACDC  D952-C895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0" name="Shape 400"/>
          <p:cNvSpPr txBox="1"/>
          <p:nvPr/>
        </p:nvSpPr>
        <p:spPr>
          <a:xfrm>
            <a:off x="4489750" y="727750"/>
            <a:ext cx="3453600" cy="42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Armstrong  D959-32C5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Community  2A11-D82F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Franklin  D958-1BF9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Huguenot  5DC1-121F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Marshall  5EBE-B579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Open  D959-FB12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RTC  331C-6C94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TJ  6A24-3286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Wythe  5917-4489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/>
          <p:nvPr>
            <p:ph type="title"/>
          </p:nvPr>
        </p:nvSpPr>
        <p:spPr>
          <a:xfrm>
            <a:off x="243625" y="150375"/>
            <a:ext cx="8691299" cy="1068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TumblebookCloud      (Middle/High)</a:t>
            </a:r>
          </a:p>
        </p:txBody>
      </p:sp>
      <p:sp>
        <p:nvSpPr>
          <p:cNvPr id="406" name="Shape 406"/>
          <p:cNvSpPr txBox="1"/>
          <p:nvPr>
            <p:ph idx="1" type="body"/>
          </p:nvPr>
        </p:nvSpPr>
        <p:spPr>
          <a:xfrm>
            <a:off x="181700" y="1216050"/>
            <a:ext cx="8691299" cy="30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collection of </a:t>
            </a:r>
            <a:r>
              <a:rPr lang="en" sz="3000">
                <a:latin typeface="Arial"/>
                <a:ea typeface="Arial"/>
                <a:cs typeface="Arial"/>
                <a:sym typeface="Arial"/>
              </a:rPr>
              <a:t>fiction and nonfiction</a:t>
            </a:r>
            <a:r>
              <a:rPr b="0" i="0" lang="en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books, suited for </a:t>
            </a:r>
            <a:r>
              <a:rPr lang="en" sz="3000">
                <a:latin typeface="Arial"/>
                <a:ea typeface="Arial"/>
                <a:cs typeface="Arial"/>
                <a:sym typeface="Arial"/>
              </a:rPr>
              <a:t>secondary</a:t>
            </a:r>
            <a:r>
              <a:rPr b="0" i="0" lang="en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3000">
                <a:latin typeface="Arial"/>
                <a:ea typeface="Arial"/>
                <a:cs typeface="Arial"/>
                <a:sym typeface="Arial"/>
              </a:rPr>
              <a:t>students</a:t>
            </a:r>
            <a:r>
              <a:rPr b="0" i="0" lang="en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Username and/or password is not required when going thru the Library of Virginia.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3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http://www.finditva.com/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7" name="Shape 4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4500" y="3072587"/>
            <a:ext cx="3468900" cy="10689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408" name="Shape 4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275" y="4374483"/>
            <a:ext cx="9144000" cy="697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/>
          <p:nvPr>
            <p:ph type="title"/>
          </p:nvPr>
        </p:nvSpPr>
        <p:spPr>
          <a:xfrm>
            <a:off x="241050" y="239720"/>
            <a:ext cx="4339499" cy="857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Flocabulary</a:t>
            </a:r>
          </a:p>
        </p:txBody>
      </p:sp>
      <p:sp>
        <p:nvSpPr>
          <p:cNvPr id="414" name="Shape 414"/>
          <p:cNvSpPr txBox="1"/>
          <p:nvPr>
            <p:ph idx="1" type="body"/>
          </p:nvPr>
        </p:nvSpPr>
        <p:spPr>
          <a:xfrm>
            <a:off x="405519" y="1318890"/>
            <a:ext cx="8350200" cy="27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Videos and activities that promotes academic achievement (i.e. vocabulary improvement)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b="0" i="1" lang="en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</a:t>
            </a:r>
            <a:r>
              <a:rPr b="0" i="0" lang="en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subject areas.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3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http://www.flocabulary.com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Shape 415"/>
          <p:cNvSpPr txBox="1"/>
          <p:nvPr/>
        </p:nvSpPr>
        <p:spPr>
          <a:xfrm>
            <a:off x="5659692" y="3153281"/>
            <a:ext cx="2995209" cy="11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400">
                <a:solidFill>
                  <a:schemeClr val="lt1"/>
                </a:solidFill>
              </a:rPr>
              <a:t>Generic </a:t>
            </a:r>
            <a:r>
              <a:rPr b="0" i="0" lang="en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 code: richmondcps</a:t>
            </a:r>
          </a:p>
        </p:txBody>
      </p:sp>
      <p:sp>
        <p:nvSpPr>
          <p:cNvPr id="416" name="Shape 416"/>
          <p:cNvSpPr txBox="1"/>
          <p:nvPr/>
        </p:nvSpPr>
        <p:spPr>
          <a:xfrm>
            <a:off x="248250" y="4561575"/>
            <a:ext cx="5033400" cy="9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https://www.flocabulary.com/accounts/activation-process/richmond-city-pblc-schs-2/</a:t>
            </a:r>
          </a:p>
        </p:txBody>
      </p:sp>
      <p:sp>
        <p:nvSpPr>
          <p:cNvPr id="417" name="Shape 417"/>
          <p:cNvSpPr txBox="1"/>
          <p:nvPr/>
        </p:nvSpPr>
        <p:spPr>
          <a:xfrm>
            <a:off x="5568650" y="4637775"/>
            <a:ext cx="3460200" cy="5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https://www.flocabulary.com/join-class/</a:t>
            </a:r>
          </a:p>
        </p:txBody>
      </p:sp>
      <p:sp>
        <p:nvSpPr>
          <p:cNvPr id="418" name="Shape 418"/>
          <p:cNvSpPr txBox="1"/>
          <p:nvPr/>
        </p:nvSpPr>
        <p:spPr>
          <a:xfrm>
            <a:off x="81675" y="4334975"/>
            <a:ext cx="7343700" cy="5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Or, you can create a class and s</a:t>
            </a:r>
            <a:r>
              <a:rPr lang="en">
                <a:solidFill>
                  <a:srgbClr val="FFFFFF"/>
                </a:solidFill>
              </a:rPr>
              <a:t>tudents can log in to your class with the code you provide</a:t>
            </a:r>
          </a:p>
        </p:txBody>
      </p:sp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Handlee"/>
              <a:buNone/>
            </a:pPr>
            <a:r>
              <a:rPr b="0" i="0" lang="en" sz="2700" u="none" cap="none" strike="noStrike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rPr>
              <a:t> MY FLOCABULARY CLASS</a:t>
            </a:r>
          </a:p>
        </p:txBody>
      </p:sp>
      <p:sp>
        <p:nvSpPr>
          <p:cNvPr id="424" name="Shape 424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can create classes and make assignments</a:t>
            </a:r>
          </a:p>
          <a:p>
            <a:pPr indent="-214313" lvl="0" marL="214313" marR="0" rtl="0" algn="l"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5" name="Shape 4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68502" y="1907325"/>
            <a:ext cx="5310611" cy="297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Brainpop and Brainpop Jr. </a:t>
            </a:r>
          </a:p>
        </p:txBody>
      </p:sp>
      <p:sp>
        <p:nvSpPr>
          <p:cNvPr id="431" name="Shape 431"/>
          <p:cNvSpPr txBox="1"/>
          <p:nvPr>
            <p:ph idx="1" type="body"/>
          </p:nvPr>
        </p:nvSpPr>
        <p:spPr>
          <a:xfrm>
            <a:off x="380175" y="1037550"/>
            <a:ext cx="5656800" cy="3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3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http://www.brainpop.com</a:t>
            </a:r>
            <a:r>
              <a:rPr b="0" i="0" lang="en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</a:p>
          <a:p>
            <a:pPr indent="0" lvl="0" marL="0" marR="0" rtl="0" algn="l">
              <a:lnSpc>
                <a:spcPct val="115000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Games, animated videos, and review activities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Generic login: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username: rpschools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password: richmondpub1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Shape 4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15800" y="292850"/>
            <a:ext cx="1496700" cy="3287100"/>
          </a:xfrm>
          <a:prstGeom prst="rect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433" name="Shape 433"/>
          <p:cNvSpPr txBox="1"/>
          <p:nvPr/>
        </p:nvSpPr>
        <p:spPr>
          <a:xfrm>
            <a:off x="4533025" y="3808500"/>
            <a:ext cx="4496100" cy="13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You can also create your own account, set up your class, and have your students join your class.  See your ITRT for your school code.</a:t>
            </a:r>
          </a:p>
        </p:txBody>
      </p:sp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/>
          <p:nvPr>
            <p:ph type="title"/>
          </p:nvPr>
        </p:nvSpPr>
        <p:spPr>
          <a:xfrm>
            <a:off x="96750" y="205975"/>
            <a:ext cx="3771298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Gale</a:t>
            </a:r>
          </a:p>
        </p:txBody>
      </p:sp>
      <p:sp>
        <p:nvSpPr>
          <p:cNvPr id="439" name="Shape 439"/>
          <p:cNvSpPr txBox="1"/>
          <p:nvPr>
            <p:ph idx="1" type="body"/>
          </p:nvPr>
        </p:nvSpPr>
        <p:spPr>
          <a:xfrm>
            <a:off x="457200" y="1200150"/>
            <a:ext cx="8124599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3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www.gale.com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Hundreds of online professional learning titles: read on laptop or mobile device.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with your media specialist for access code for your school. password: schools</a:t>
            </a:r>
          </a:p>
        </p:txBody>
      </p:sp>
      <p:pic>
        <p:nvPicPr>
          <p:cNvPr id="440" name="Shape 4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0225" y="149775"/>
            <a:ext cx="4468524" cy="189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eMediaVA</a:t>
            </a:r>
          </a:p>
        </p:txBody>
      </p:sp>
      <p:sp>
        <p:nvSpPr>
          <p:cNvPr id="446" name="Shape 44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</a:pPr>
            <a:r>
              <a:rPr lang="en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100,000+ </a:t>
            </a:r>
            <a:r>
              <a:rPr b="1" i="1" lang="en" sz="30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r>
              <a:rPr lang="en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innovative and SOL aligned learning objects and content for the classroom</a:t>
            </a:r>
          </a:p>
          <a:p>
            <a:pPr indent="-4191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</a:pPr>
            <a:r>
              <a:rPr lang="en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Videos, lesson plan supplements, images &amp; worksheets</a:t>
            </a:r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</a:pPr>
            <a:r>
              <a:rPr lang="en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Offered through PBS - </a:t>
            </a:r>
            <a:r>
              <a:rPr lang="en" sz="3000" u="sng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www.emediava.org</a:t>
            </a:r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Contact your ITRT for an account</a:t>
            </a:r>
          </a:p>
        </p:txBody>
      </p:sp>
      <p:pic>
        <p:nvPicPr>
          <p:cNvPr descr="emedia.PNG" id="447" name="Shape 44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6082" y="214525"/>
            <a:ext cx="2596075" cy="87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VISUAL THESAURUS</a:t>
            </a:r>
          </a:p>
        </p:txBody>
      </p:sp>
      <p:sp>
        <p:nvSpPr>
          <p:cNvPr id="453" name="Shape 453"/>
          <p:cNvSpPr txBox="1"/>
          <p:nvPr>
            <p:ph idx="1" type="body"/>
          </p:nvPr>
        </p:nvSpPr>
        <p:spPr>
          <a:xfrm>
            <a:off x="1609925" y="3017774"/>
            <a:ext cx="6535800" cy="15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" sz="20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http:richmond.visualthesaurus.com</a:t>
            </a:r>
          </a:p>
          <a:p>
            <a:pPr indent="-214313" lvl="0" marL="214313" marR="0" rtl="0" algn="l"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Username </a:t>
            </a:r>
            <a:r>
              <a:rPr b="0" i="0" lang="en" sz="2000" cap="none" strike="noStrike">
                <a:latin typeface="Calibri"/>
                <a:ea typeface="Calibri"/>
                <a:cs typeface="Calibri"/>
                <a:sym typeface="Calibri"/>
              </a:rPr>
              <a:t>students@richmond.k12.va.us</a:t>
            </a:r>
          </a:p>
          <a:p>
            <a:pPr indent="-214313" lvl="0" marL="214313" marR="0" rtl="0" algn="l"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Password  richmond</a:t>
            </a:r>
          </a:p>
        </p:txBody>
      </p:sp>
      <p:pic>
        <p:nvPicPr>
          <p:cNvPr id="454" name="Shape 4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0203" y="971695"/>
            <a:ext cx="6426600" cy="177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TurnItIn</a:t>
            </a:r>
          </a:p>
        </p:txBody>
      </p:sp>
      <p:sp>
        <p:nvSpPr>
          <p:cNvPr id="460" name="Shape 46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TurnItIn detects plagiarism. Teachers upload a paper or other writing sample to the website where it is run through a database. The website then presents an Originality Report with a Similarity Index score that shows matches. 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u="sng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www.turnitin.com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Contact your ITRT for an account</a:t>
            </a:r>
          </a:p>
        </p:txBody>
      </p:sp>
      <p:pic>
        <p:nvPicPr>
          <p:cNvPr descr="turnitin-logo-2x.png" id="461" name="Shape 4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9247" y="0"/>
            <a:ext cx="3198552" cy="101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514350" y="0"/>
            <a:ext cx="7598700" cy="109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/>
              <a:t>Forgot My Password?</a:t>
            </a: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514350" y="1025250"/>
            <a:ext cx="4000200" cy="3093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2400"/>
              <a:t>Set this up as soon as you change your password.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0" lvl="0" marL="0" rtl="0">
              <a:spcBef>
                <a:spcPts val="0"/>
              </a:spcBef>
              <a:buNone/>
            </a:pPr>
            <a:r>
              <a:rPr lang="en" sz="2400"/>
              <a:t>Web address:  my.rvaschools.net</a:t>
            </a:r>
          </a:p>
          <a:p>
            <a:pPr indent="0" lvl="0" marL="457200">
              <a:spcBef>
                <a:spcPts val="0"/>
              </a:spcBef>
              <a:buNone/>
            </a:pPr>
            <a:r>
              <a:rPr lang="en" sz="2400"/>
              <a:t>Log in with your AD              credentials </a:t>
            </a:r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7499" y="1465897"/>
            <a:ext cx="3688024" cy="34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niglet"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NoRedInk helps students improve their skills with engaging material — and to allows the teacher to track their progress over time.</a:t>
            </a:r>
          </a:p>
          <a:p>
            <a:pPr indent="-342900" lvl="0" marL="457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niglet"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A fun way to practice and master grammar &amp; writing skills!</a:t>
            </a:r>
          </a:p>
          <a:p>
            <a:pPr indent="-342900" lvl="0" marL="457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niglet"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High-interest content- NoredInk generates questions from each student’s favorite celebrities, hobbies, TV shows, and friends. </a:t>
            </a:r>
          </a:p>
          <a:p>
            <a:pPr indent="-342900" lvl="0" marL="457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niglet"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Authentic assessments, Blended learning, Adaptive technology, and Unlimited practice</a:t>
            </a:r>
          </a:p>
        </p:txBody>
      </p:sp>
      <p:sp>
        <p:nvSpPr>
          <p:cNvPr id="467" name="Shape 467"/>
          <p:cNvSpPr txBox="1"/>
          <p:nvPr/>
        </p:nvSpPr>
        <p:spPr>
          <a:xfrm>
            <a:off x="311700" y="170275"/>
            <a:ext cx="4385400" cy="9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600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NoRedInk</a:t>
            </a:r>
          </a:p>
        </p:txBody>
      </p:sp>
      <p:sp>
        <p:nvSpPr>
          <p:cNvPr id="468" name="Shape 468"/>
          <p:cNvSpPr txBox="1"/>
          <p:nvPr/>
        </p:nvSpPr>
        <p:spPr>
          <a:xfrm>
            <a:off x="130549" y="3376525"/>
            <a:ext cx="49290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600"/>
              </a:spcBef>
              <a:buNone/>
            </a:pPr>
            <a:r>
              <a:rPr lang="en" sz="2400" u="sng">
                <a:solidFill>
                  <a:srgbClr val="1155CC"/>
                </a:solidFill>
                <a:latin typeface="Sniglet"/>
                <a:ea typeface="Sniglet"/>
                <a:cs typeface="Sniglet"/>
                <a:sym typeface="Sniglet"/>
                <a:hlinkClick r:id="rId3"/>
              </a:rPr>
              <a:t>www.noredink.com</a:t>
            </a:r>
            <a:r>
              <a:rPr lang="en"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</a:p>
        </p:txBody>
      </p:sp>
      <p:sp>
        <p:nvSpPr>
          <p:cNvPr id="469" name="Shape 469"/>
          <p:cNvSpPr/>
          <p:nvPr/>
        </p:nvSpPr>
        <p:spPr>
          <a:xfrm>
            <a:off x="6677341" y="67522"/>
            <a:ext cx="1404621" cy="1423363"/>
          </a:xfrm>
          <a:custGeom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470" name="Shape 470"/>
          <p:cNvSpPr txBox="1"/>
          <p:nvPr/>
        </p:nvSpPr>
        <p:spPr>
          <a:xfrm>
            <a:off x="5059547" y="3646125"/>
            <a:ext cx="3760200" cy="5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See your ITRT for an account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Encyclopedia Britannica</a:t>
            </a:r>
          </a:p>
        </p:txBody>
      </p:sp>
      <p:sp>
        <p:nvSpPr>
          <p:cNvPr id="476" name="Shape 476"/>
          <p:cNvSpPr txBox="1"/>
          <p:nvPr>
            <p:ph idx="1" type="body"/>
          </p:nvPr>
        </p:nvSpPr>
        <p:spPr>
          <a:xfrm>
            <a:off x="429250" y="1342900"/>
            <a:ext cx="8540400" cy="3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3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http://school.eb.com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Online encyclopedia for references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 password needed at school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From home:  	Username:  rpshome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						Password:  home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7" name="Shape 4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80983" y="1093850"/>
            <a:ext cx="4490099" cy="110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/>
          <p:nvPr>
            <p:ph idx="1" type="body"/>
          </p:nvPr>
        </p:nvSpPr>
        <p:spPr>
          <a:xfrm>
            <a:off x="0" y="0"/>
            <a:ext cx="5046898" cy="8222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Image Quest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http://quest.eb.com</a:t>
            </a:r>
          </a:p>
          <a:p>
            <a:pPr indent="0" lvl="0" marL="0" marR="0" rtl="0" algn="l">
              <a:lnSpc>
                <a:spcPct val="115000"/>
              </a:lnSpc>
              <a:spcBef>
                <a:spcPts val="2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r>
              <a:rPr b="0" baseline="30000" i="0" lang="en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b="0" i="0" lang="en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Century Explorer</a:t>
            </a:r>
            <a:br>
              <a:rPr b="0" i="0" lang="en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2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http://explorer.eb.com</a:t>
            </a:r>
            <a:br>
              <a:rPr b="0" i="0" lang="en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Spanish Reference Library</a:t>
            </a:r>
            <a:br>
              <a:rPr b="0" i="0" lang="en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2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http://spanish.eb.com</a:t>
            </a:r>
          </a:p>
          <a:p>
            <a:pPr indent="0" lvl="0" marL="0" marR="0" rtl="0" algn="l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3" name="Shape 48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42075" y="205975"/>
            <a:ext cx="4601925" cy="1644424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Shape 484"/>
          <p:cNvSpPr/>
          <p:nvPr/>
        </p:nvSpPr>
        <p:spPr>
          <a:xfrm>
            <a:off x="5446194" y="2087588"/>
            <a:ext cx="3445174" cy="1681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Username: rpshome</a:t>
            </a:r>
            <a:br>
              <a:rPr b="0" i="0" lang="en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Password: home</a:t>
            </a:r>
          </a:p>
          <a:p>
            <a:pPr indent="0" lvl="0" marL="0" marR="0" rtl="0" algn="l">
              <a:lnSpc>
                <a:spcPct val="115000"/>
              </a:lnSpc>
              <a:spcBef>
                <a:spcPts val="2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Find it VA</a:t>
            </a:r>
          </a:p>
        </p:txBody>
      </p:sp>
      <p:sp>
        <p:nvSpPr>
          <p:cNvPr id="490" name="Shape 490"/>
          <p:cNvSpPr txBox="1"/>
          <p:nvPr>
            <p:ph idx="1" type="body"/>
          </p:nvPr>
        </p:nvSpPr>
        <p:spPr>
          <a:xfrm>
            <a:off x="400925" y="912025"/>
            <a:ext cx="8229600" cy="3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3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http://www.finditva.com/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access to online resources from your local Virginia library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(while on the RPS network)</a:t>
            </a:r>
          </a:p>
        </p:txBody>
      </p:sp>
      <p:pic>
        <p:nvPicPr>
          <p:cNvPr id="491" name="Shape 4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04975" y="3071325"/>
            <a:ext cx="3392725" cy="1639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36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WorldBookOnline.com</a:t>
            </a:r>
          </a:p>
        </p:txBody>
      </p:sp>
      <p:sp>
        <p:nvSpPr>
          <p:cNvPr id="497" name="Shape 497"/>
          <p:cNvSpPr txBox="1"/>
          <p:nvPr>
            <p:ph idx="1" type="body"/>
          </p:nvPr>
        </p:nvSpPr>
        <p:spPr>
          <a:xfrm>
            <a:off x="376025" y="1200150"/>
            <a:ext cx="5155800" cy="3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username= rpshome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password= home</a:t>
            </a:r>
          </a:p>
        </p:txBody>
      </p:sp>
      <p:pic>
        <p:nvPicPr>
          <p:cNvPr id="498" name="Shape 4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79175" y="2980050"/>
            <a:ext cx="6218549" cy="1751449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TeachingBooks.net</a:t>
            </a:r>
          </a:p>
        </p:txBody>
      </p:sp>
      <p:sp>
        <p:nvSpPr>
          <p:cNvPr id="504" name="Shape 504"/>
          <p:cNvSpPr txBox="1"/>
          <p:nvPr>
            <p:ph idx="1" type="body"/>
          </p:nvPr>
        </p:nvSpPr>
        <p:spPr>
          <a:xfrm>
            <a:off x="457200" y="1200150"/>
            <a:ext cx="7930500" cy="3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Lesson plans and activities related to books.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username: rps email address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password: Richmond</a:t>
            </a:r>
          </a:p>
        </p:txBody>
      </p:sp>
      <p:pic>
        <p:nvPicPr>
          <p:cNvPr id="505" name="Shape 5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7175" y="2853500"/>
            <a:ext cx="2132725" cy="189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Microsoft Office</a:t>
            </a:r>
          </a:p>
        </p:txBody>
      </p:sp>
      <p:sp>
        <p:nvSpPr>
          <p:cNvPr id="511" name="Shape 511"/>
          <p:cNvSpPr txBox="1"/>
          <p:nvPr>
            <p:ph idx="1" type="body"/>
          </p:nvPr>
        </p:nvSpPr>
        <p:spPr>
          <a:xfrm>
            <a:off x="457200" y="1200150"/>
            <a:ext cx="4483500" cy="3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Available for FREE for teachers through the Home Use Program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3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http://my.rps.edu</a:t>
            </a:r>
            <a:r>
              <a:rPr b="0" i="0" lang="en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- Personnel - Employee Discounts</a:t>
            </a:r>
          </a:p>
        </p:txBody>
      </p:sp>
      <p:pic>
        <p:nvPicPr>
          <p:cNvPr id="512" name="Shape 5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40825" y="1200150"/>
            <a:ext cx="4203173" cy="2899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/>
          <p:nvPr>
            <p:ph type="title"/>
          </p:nvPr>
        </p:nvSpPr>
        <p:spPr>
          <a:xfrm>
            <a:off x="457200" y="205975"/>
            <a:ext cx="7868999" cy="849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Gizmos: ExploreLearning/Math &amp; Science</a:t>
            </a:r>
          </a:p>
        </p:txBody>
      </p:sp>
      <p:sp>
        <p:nvSpPr>
          <p:cNvPr id="518" name="Shape 518"/>
          <p:cNvSpPr txBox="1"/>
          <p:nvPr>
            <p:ph idx="1" type="body"/>
          </p:nvPr>
        </p:nvSpPr>
        <p:spPr>
          <a:xfrm>
            <a:off x="457200" y="1200150"/>
            <a:ext cx="8500200" cy="3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Online solutions that help increase students skills in math and science.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3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http://blog.explorelearning.com/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9" name="Shape 5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17675" y="3178975"/>
            <a:ext cx="3307548" cy="1964523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Shape 520"/>
          <p:cNvSpPr txBox="1"/>
          <p:nvPr/>
        </p:nvSpPr>
        <p:spPr>
          <a:xfrm>
            <a:off x="653725" y="3243975"/>
            <a:ext cx="7104600" cy="8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Create an account here:</a:t>
            </a:r>
          </a:p>
          <a:p>
            <a:pPr lvl="0">
              <a:spcBef>
                <a:spcPts val="0"/>
              </a:spcBef>
              <a:buNone/>
            </a:pPr>
            <a:r>
              <a:rPr lang="en" sz="3000" u="sng">
                <a:solidFill>
                  <a:srgbClr val="FFFFFF"/>
                </a:solidFill>
                <a:hlinkClick r:id="rId5"/>
              </a:rPr>
              <a:t>http://www.explorelearning.com/register/QHT6NR9C</a:t>
            </a:r>
          </a:p>
        </p:txBody>
      </p:sp>
    </p:spTree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Edmodo</a:t>
            </a:r>
          </a:p>
        </p:txBody>
      </p:sp>
      <p:sp>
        <p:nvSpPr>
          <p:cNvPr id="526" name="Shape 526"/>
          <p:cNvSpPr txBox="1"/>
          <p:nvPr>
            <p:ph idx="1" type="body"/>
          </p:nvPr>
        </p:nvSpPr>
        <p:spPr>
          <a:xfrm>
            <a:off x="317137" y="503775"/>
            <a:ext cx="8229600" cy="3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3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ri</a:t>
            </a:r>
            <a:r>
              <a:rPr b="0" i="0" lang="en" sz="3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chmondcity.edmodo.com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Enter your school code (get from your ITRT)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7" name="Shape 5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3125" y="2223924"/>
            <a:ext cx="8471325" cy="277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Shape 5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28400" y="95647"/>
            <a:ext cx="1375400" cy="1386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/>
          <p:nvPr>
            <p:ph type="title"/>
          </p:nvPr>
        </p:nvSpPr>
        <p:spPr>
          <a:xfrm>
            <a:off x="311700" y="125796"/>
            <a:ext cx="85206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/>
              <a:t>SECONDARY </a:t>
            </a:r>
            <a:r>
              <a:rPr b="0" i="0" lang="en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EDMODO CODES</a:t>
            </a:r>
          </a:p>
        </p:txBody>
      </p:sp>
      <p:sp>
        <p:nvSpPr>
          <p:cNvPr id="534" name="Shape 534"/>
          <p:cNvSpPr txBox="1"/>
          <p:nvPr>
            <p:ph idx="1" type="body"/>
          </p:nvPr>
        </p:nvSpPr>
        <p:spPr>
          <a:xfrm>
            <a:off x="311700" y="808675"/>
            <a:ext cx="4400100" cy="48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Albert Hill Middle  yl9zhm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Binford Middle  00swkh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Elkhardt - Thompson Middle  drkygh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Henderson Middle  f8x411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Thomas C. Boushall Middle  ooetpb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Lucille M. Brown Middle  ylr5hg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Martin Luther King JR. Middle  7u66b3</a:t>
            </a:r>
          </a:p>
          <a:p>
            <a:pPr indent="-214312" lvl="0" marL="214312" marR="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sz="2000">
              <a:solidFill>
                <a:srgbClr val="303030"/>
              </a:solidFill>
              <a:highlight>
                <a:srgbClr val="FFFFFF"/>
              </a:highlight>
            </a:endParaRPr>
          </a:p>
        </p:txBody>
      </p:sp>
      <p:sp>
        <p:nvSpPr>
          <p:cNvPr id="535" name="Shape 535"/>
          <p:cNvSpPr/>
          <p:nvPr/>
        </p:nvSpPr>
        <p:spPr>
          <a:xfrm>
            <a:off x="4711800" y="808675"/>
            <a:ext cx="4572000" cy="3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ct val="25000"/>
              <a:buFont typeface="Arial"/>
              <a:buNone/>
            </a:pPr>
            <a:r>
              <a:rPr lang="en" sz="1800">
                <a:solidFill>
                  <a:srgbClr val="FFFFFF"/>
                </a:solidFill>
              </a:rPr>
              <a:t>Armstrong High  1291u4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FFFF"/>
                </a:solidFill>
              </a:rPr>
              <a:t>George Wythe High  jiju4a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FFFF"/>
                </a:solidFill>
              </a:rPr>
              <a:t>Huguenot High   4xeck1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FFFF"/>
                </a:solidFill>
              </a:rPr>
              <a:t>John Marshall High  w100ka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FFFF"/>
                </a:solidFill>
              </a:rPr>
              <a:t>Open High  7q0jm1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FFFF"/>
                </a:solidFill>
              </a:rPr>
              <a:t>Richmond Community High  gy319h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FFFF"/>
                </a:solidFill>
              </a:rPr>
              <a:t>Thomas Jefferson High  dzixx9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FFFF"/>
                </a:solidFill>
              </a:rPr>
              <a:t>Franklin Military Academy  5qlg19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FFFF"/>
                </a:solidFill>
              </a:rPr>
              <a:t>Richmond Technical Center  tapgsj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Font typeface="Arial"/>
              <a:buNone/>
            </a:pPr>
            <a:r>
              <a:t/>
            </a:r>
            <a:endParaRPr sz="2000">
              <a:solidFill>
                <a:srgbClr val="FFFF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000" u="sng" cap="none" strike="noStrike">
              <a:solidFill>
                <a:schemeClr val="hlink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  <a:hlinkClick r:id="rId3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465000" y="136500"/>
            <a:ext cx="7598700" cy="71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/>
              <a:t>Forgot My Password</a:t>
            </a:r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514350" y="972725"/>
            <a:ext cx="3099600" cy="83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 </a:t>
            </a:r>
            <a:r>
              <a:rPr lang="en" sz="2400"/>
              <a:t>Select:  Profiles</a:t>
            </a:r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50" y="1524825"/>
            <a:ext cx="2455446" cy="328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1941" y="1808525"/>
            <a:ext cx="3225233" cy="3005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5069500" y="1033325"/>
            <a:ext cx="36756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rgbClr val="FFFFFF"/>
                </a:solidFill>
              </a:rPr>
              <a:t>2.  Select: Update Challenge Responses</a:t>
            </a:r>
          </a:p>
        </p:txBody>
      </p:sp>
      <p:sp>
        <p:nvSpPr>
          <p:cNvPr id="191" name="Shape 191"/>
          <p:cNvSpPr/>
          <p:nvPr/>
        </p:nvSpPr>
        <p:spPr>
          <a:xfrm>
            <a:off x="789400" y="3663350"/>
            <a:ext cx="1258146" cy="357695"/>
          </a:xfrm>
          <a:prstGeom prst="flowChartTerminator">
            <a:avLst/>
          </a:prstGeom>
          <a:noFill/>
          <a:ln cap="flat" cmpd="sng" w="7620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6105504" y="2298600"/>
            <a:ext cx="1726919" cy="357695"/>
          </a:xfrm>
          <a:prstGeom prst="flowChartTerminator">
            <a:avLst/>
          </a:prstGeom>
          <a:noFill/>
          <a:ln cap="flat" cmpd="sng" w="7620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 txBox="1"/>
          <p:nvPr>
            <p:ph type="title"/>
          </p:nvPr>
        </p:nvSpPr>
        <p:spPr>
          <a:xfrm>
            <a:off x="311700" y="197375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One last thing...</a:t>
            </a:r>
          </a:p>
        </p:txBody>
      </p:sp>
      <p:sp>
        <p:nvSpPr>
          <p:cNvPr id="541" name="Shape 541"/>
          <p:cNvSpPr txBox="1"/>
          <p:nvPr>
            <p:ph idx="2" type="body"/>
          </p:nvPr>
        </p:nvSpPr>
        <p:spPr>
          <a:xfrm>
            <a:off x="484500" y="838425"/>
            <a:ext cx="8347800" cy="57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Set up your email signature.  I will email you.  Copy and past the bottom of the email into your email settings.  This is a good time to add a photo, too. </a:t>
            </a:r>
          </a:p>
        </p:txBody>
      </p:sp>
      <p:pic>
        <p:nvPicPr>
          <p:cNvPr id="542" name="Shape 5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5299" y="2478874"/>
            <a:ext cx="4167034" cy="2237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Shape 5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0887" y="2445325"/>
            <a:ext cx="1666875" cy="23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/>
          <p:nvPr>
            <p:ph type="title"/>
          </p:nvPr>
        </p:nvSpPr>
        <p:spPr>
          <a:xfrm>
            <a:off x="35395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Sitha Wenberg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  <p:sp>
        <p:nvSpPr>
          <p:cNvPr id="549" name="Shape 549"/>
          <p:cNvSpPr txBox="1"/>
          <p:nvPr>
            <p:ph idx="1" type="body"/>
          </p:nvPr>
        </p:nvSpPr>
        <p:spPr>
          <a:xfrm>
            <a:off x="129725" y="901650"/>
            <a:ext cx="88821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Teacher Resource Website: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>
              <a:spcBef>
                <a:spcPts val="0"/>
              </a:spcBef>
              <a:buNone/>
            </a:pPr>
            <a:r>
              <a:rPr lang="en" sz="3000" u="sng">
                <a:solidFill>
                  <a:schemeClr val="hlink"/>
                </a:solidFill>
                <a:hlinkClick r:id="rId3"/>
              </a:rPr>
              <a:t>Sithawenberg.weebly.com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>
              <a:spcBef>
                <a:spcPts val="0"/>
              </a:spcBef>
              <a:buNone/>
            </a:pPr>
            <a:r>
              <a:rPr lang="en" sz="3000" u="sng">
                <a:solidFill>
                  <a:schemeClr val="hlink"/>
                </a:solidFill>
                <a:hlinkClick r:id="rId4"/>
              </a:rPr>
              <a:t>swenberg@rvaschools.net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indent="-6985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latin typeface="Questrial"/>
                <a:ea typeface="Questrial"/>
                <a:cs typeface="Questrial"/>
                <a:sym typeface="Questrial"/>
              </a:rPr>
              <a:t>Technology Survival Guide for Teachers New to RPS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/>
          <p:nvPr>
            <p:ph type="title"/>
          </p:nvPr>
        </p:nvSpPr>
        <p:spPr>
          <a:xfrm>
            <a:off x="418025" y="287393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0C0C0C"/>
              </a:buClr>
              <a:buSzPct val="25000"/>
              <a:buFont typeface="Handlee"/>
              <a:buNone/>
            </a:pPr>
            <a:r>
              <a:rPr lang="en" sz="2430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rPr>
              <a:t>Dina Logo</a:t>
            </a:r>
            <a:br>
              <a:rPr b="0" i="0" lang="en" sz="4410" u="none" cap="none" strike="noStrike">
                <a:solidFill>
                  <a:srgbClr val="0C0C0C"/>
                </a:solidFill>
                <a:latin typeface="Handlee"/>
                <a:ea typeface="Handlee"/>
                <a:cs typeface="Handlee"/>
                <a:sym typeface="Handlee"/>
              </a:rPr>
            </a:br>
            <a:r>
              <a:rPr b="0" i="0" lang="en" sz="4410" u="none" cap="none" strike="noStrike">
                <a:solidFill>
                  <a:srgbClr val="0C0C0C"/>
                </a:solidFill>
                <a:latin typeface="Handlee"/>
                <a:ea typeface="Handlee"/>
                <a:cs typeface="Handlee"/>
                <a:sym typeface="Handlee"/>
              </a:rPr>
              <a:t>MY WEEBLY  </a:t>
            </a:r>
            <a:r>
              <a:rPr b="0" i="0" lang="en" sz="4410" u="sng" cap="none" strike="noStrike">
                <a:solidFill>
                  <a:schemeClr val="hlink"/>
                </a:solidFill>
                <a:latin typeface="Handlee"/>
                <a:ea typeface="Handlee"/>
                <a:cs typeface="Handlee"/>
                <a:sym typeface="Handlee"/>
                <a:hlinkClick r:id="rId3"/>
              </a:rPr>
              <a:t>HTTP://DLOGO.WEEBLY.COM</a:t>
            </a:r>
          </a:p>
        </p:txBody>
      </p:sp>
      <p:sp>
        <p:nvSpPr>
          <p:cNvPr id="555" name="Shape 555"/>
          <p:cNvSpPr txBox="1"/>
          <p:nvPr>
            <p:ph idx="1" type="body"/>
          </p:nvPr>
        </p:nvSpPr>
        <p:spPr>
          <a:xfrm>
            <a:off x="311700" y="1679942"/>
            <a:ext cx="8520599" cy="28889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6428"/>
              <a:buFont typeface="Arial"/>
              <a:buChar char="•"/>
            </a:pPr>
            <a:r>
              <a:rPr b="0" i="0" lang="en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556" name="Shape 556"/>
          <p:cNvSpPr txBox="1"/>
          <p:nvPr/>
        </p:nvSpPr>
        <p:spPr>
          <a:xfrm>
            <a:off x="418025" y="917944"/>
            <a:ext cx="8520599" cy="1191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matic SC"/>
              <a:buNone/>
            </a:pPr>
            <a:r>
              <a:t/>
            </a:r>
            <a:endParaRPr b="1" i="0" sz="4200" u="none" cap="none" strike="noStrike">
              <a:solidFill>
                <a:srgbClr val="0C0C0C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matic SC"/>
              <a:buNone/>
            </a:pPr>
            <a:r>
              <a:t/>
            </a:r>
            <a:endParaRPr b="1" i="0" sz="4200" u="none" cap="none" strike="noStrike">
              <a:solidFill>
                <a:srgbClr val="0C0C0C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matic SC"/>
              <a:buNone/>
            </a:pPr>
            <a:r>
              <a:rPr b="1" i="0" lang="en" sz="4200" u="none" cap="none" strike="noStrike">
                <a:solidFill>
                  <a:srgbClr val="0C0C0C"/>
                </a:solidFill>
                <a:latin typeface="Handlee"/>
                <a:ea typeface="Handlee"/>
                <a:cs typeface="Handlee"/>
                <a:sym typeface="Handlee"/>
              </a:rPr>
              <a:t>My Portaportal </a:t>
            </a:r>
            <a:r>
              <a:rPr b="1" i="0" lang="en" sz="4200" u="sng" cap="none" strike="noStrike">
                <a:solidFill>
                  <a:schemeClr val="hlink"/>
                </a:solidFill>
                <a:latin typeface="Handlee"/>
                <a:ea typeface="Handlee"/>
                <a:cs typeface="Handlee"/>
                <a:sym typeface="Handlee"/>
                <a:hlinkClick r:id="rId4"/>
              </a:rPr>
              <a:t>Http://guest.portaportal.com/dlogo1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000"/>
              <a:t>Brent Evans</a:t>
            </a:r>
          </a:p>
        </p:txBody>
      </p:sp>
      <p:sp>
        <p:nvSpPr>
          <p:cNvPr id="562" name="Shape 562"/>
          <p:cNvSpPr txBox="1"/>
          <p:nvPr>
            <p:ph idx="1" type="body"/>
          </p:nvPr>
        </p:nvSpPr>
        <p:spPr>
          <a:xfrm>
            <a:off x="311700" y="13643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3000"/>
              <a:t>Teacher Resource Wiki</a:t>
            </a:r>
          </a:p>
          <a:p>
            <a:pPr lvl="0">
              <a:spcBef>
                <a:spcPts val="0"/>
              </a:spcBef>
              <a:buNone/>
            </a:pPr>
            <a:r>
              <a:rPr lang="en" sz="3000" u="sng">
                <a:solidFill>
                  <a:schemeClr val="hlink"/>
                </a:solidFill>
                <a:hlinkClick r:id="rId3"/>
              </a:rPr>
              <a:t>http://evansitrt.pbworks.com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0" lvl="0" marL="0">
              <a:spcBef>
                <a:spcPts val="0"/>
              </a:spcBef>
              <a:buNone/>
            </a:pPr>
            <a:r>
              <a:rPr lang="en" sz="3000"/>
              <a:t>Teacher Website</a:t>
            </a:r>
          </a:p>
          <a:p>
            <a:pPr lvl="0">
              <a:spcBef>
                <a:spcPts val="0"/>
              </a:spcBef>
              <a:buNone/>
            </a:pPr>
            <a:r>
              <a:rPr lang="en" sz="3000" u="sng">
                <a:solidFill>
                  <a:schemeClr val="hlink"/>
                </a:solidFill>
                <a:hlinkClick r:id="rId4"/>
              </a:rPr>
              <a:t>http://www.schoolrack.com/bevans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Marci Rosenthal</a:t>
            </a:r>
          </a:p>
        </p:txBody>
      </p:sp>
      <p:sp>
        <p:nvSpPr>
          <p:cNvPr id="568" name="Shape 56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Teacher Wiki Page</a:t>
            </a:r>
          </a:p>
          <a:p>
            <a:pPr lvl="0">
              <a:spcBef>
                <a:spcPts val="0"/>
              </a:spcBef>
              <a:buNone/>
            </a:pPr>
            <a:r>
              <a:rPr lang="en" sz="3000" u="sng">
                <a:solidFill>
                  <a:schemeClr val="hlink"/>
                </a:solidFill>
                <a:hlinkClick r:id="rId3"/>
              </a:rPr>
              <a:t>Rosenthal.pbworks.com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>
              <a:spcBef>
                <a:spcPts val="0"/>
              </a:spcBef>
              <a:buNone/>
            </a:pPr>
            <a:r>
              <a:rPr lang="en" sz="3000"/>
              <a:t>Portaportal Site</a:t>
            </a:r>
          </a:p>
          <a:p>
            <a:pPr lvl="0">
              <a:spcBef>
                <a:spcPts val="0"/>
              </a:spcBef>
              <a:buNone/>
            </a:pPr>
            <a:r>
              <a:rPr lang="en" sz="3000" u="sng">
                <a:solidFill>
                  <a:schemeClr val="hlink"/>
                </a:solidFill>
                <a:hlinkClick r:id="rId4"/>
              </a:rPr>
              <a:t>http://guest.portaportal.com/mrosenthal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415675" y="173500"/>
            <a:ext cx="7598700" cy="109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/>
              <a:t>Forgot My Password</a:t>
            </a:r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514349" y="1606550"/>
            <a:ext cx="3358800" cy="273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Answer the Question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Click: Save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Make sure to update this when you have to change your password.</a:t>
            </a:r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2750" y="1060500"/>
            <a:ext cx="3981892" cy="357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514350" y="0"/>
            <a:ext cx="7598700" cy="57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Raptor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514350" y="3750500"/>
            <a:ext cx="8374800" cy="12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The office manager at your school will help you get set up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Tip: to save time all you have to do is enter your 6-digit number and hit Enter and you will be logged in</a:t>
            </a:r>
          </a:p>
        </p:txBody>
      </p:sp>
      <p:pic>
        <p:nvPicPr>
          <p:cNvPr descr="raptor.JPG"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025" y="481050"/>
            <a:ext cx="8113048" cy="318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514350" y="457200"/>
            <a:ext cx="7598700" cy="109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514350" y="1606550"/>
            <a:ext cx="7598700" cy="2736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62" y="155262"/>
            <a:ext cx="8987475" cy="483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/>
          <p:nvPr/>
        </p:nvSpPr>
        <p:spPr>
          <a:xfrm>
            <a:off x="7735950" y="457200"/>
            <a:ext cx="604500" cy="5304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2732525" y="4248275"/>
            <a:ext cx="604500" cy="5304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5635525" y="4191000"/>
            <a:ext cx="1974900" cy="5304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>
            <a:hlinkClick r:id="rId4"/>
          </p:cNvPr>
          <p:cNvSpPr/>
          <p:nvPr/>
        </p:nvSpPr>
        <p:spPr>
          <a:xfrm>
            <a:off x="733150" y="282425"/>
            <a:ext cx="2576100" cy="1061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514350" y="457200"/>
            <a:ext cx="7598700" cy="109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514350" y="1606550"/>
            <a:ext cx="7598700" cy="2736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586"/>
            <a:ext cx="9144000" cy="511232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>
            <a:hlinkClick r:id="rId4"/>
          </p:cNvPr>
          <p:cNvSpPr/>
          <p:nvPr/>
        </p:nvSpPr>
        <p:spPr>
          <a:xfrm>
            <a:off x="4822800" y="653725"/>
            <a:ext cx="1245900" cy="777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